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73" r:id="rId2"/>
    <p:sldId id="1337" r:id="rId3"/>
    <p:sldId id="272" r:id="rId4"/>
    <p:sldId id="1314" r:id="rId5"/>
    <p:sldId id="1329" r:id="rId6"/>
    <p:sldId id="1319" r:id="rId7"/>
    <p:sldId id="1331" r:id="rId8"/>
    <p:sldId id="1332" r:id="rId9"/>
    <p:sldId id="1336" r:id="rId10"/>
    <p:sldId id="1333" r:id="rId11"/>
    <p:sldId id="1335" r:id="rId12"/>
    <p:sldId id="1323" r:id="rId13"/>
  </p:sldIdLst>
  <p:sldSz cx="18288000" cy="10287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FDF492-55D3-C6F3-0D4F-DC9442152AD3}" name="McGowan, Jesse" initials="MJ" userId="S::Jesse.McGowan@montgomeryplanning.org::15f17095-91a3-48e6-b34c-4cab9389074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90FF"/>
    <a:srgbClr val="E75529"/>
    <a:srgbClr val="357DDB"/>
    <a:srgbClr val="222222"/>
    <a:srgbClr val="DDDDDD"/>
    <a:srgbClr val="E6E6E6"/>
    <a:srgbClr val="F5F5F5"/>
    <a:srgbClr val="E1E1E1"/>
    <a:srgbClr val="666666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6" autoAdjust="0"/>
    <p:restoredTop sz="88191" autoAdjust="0"/>
  </p:normalViewPr>
  <p:slideViewPr>
    <p:cSldViewPr snapToGrid="0">
      <p:cViewPr varScale="1">
        <p:scale>
          <a:sx n="60" d="100"/>
          <a:sy n="60" d="100"/>
        </p:scale>
        <p:origin x="75" y="39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114" d="100"/>
          <a:sy n="114" d="100"/>
        </p:scale>
        <p:origin x="373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43A39C5-1A23-4913-AF04-CC08945846C3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20AEC41-8DE1-4B8F-A124-98FCE6766A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010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1A10C2-8BC5-45AF-AE03-ACEDDFF50A66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9C973-1BC2-46B6-8CB4-6EE791EDCE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12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Good evening.</a:t>
            </a:r>
          </a:p>
          <a:p>
            <a:endParaRPr lang="en-US" sz="1200" dirty="0"/>
          </a:p>
          <a:p>
            <a:r>
              <a:rPr lang="en-US" sz="1200" dirty="0"/>
              <a:t>My name is Jessica McVary, and I am a Planning Supervisor with Montgomery Planning’s </a:t>
            </a:r>
            <a:r>
              <a:rPr lang="en-US" sz="1200" dirty="0" err="1"/>
              <a:t>Midcounty</a:t>
            </a:r>
            <a:r>
              <a:rPr lang="en-US" sz="1200" dirty="0"/>
              <a:t> Master Plan Team. I am really pleased to be here with you tonight to provide an overview of Montgomery Planning and highlight some recent, current, and upcoming plans and studies in the mid-county.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9C973-1BC2-46B6-8CB4-6EE791EDCE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68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you may know, Montgomery Planning is a department of the Maryland-National Capital Park and Planning Commission, which is a state agency. Also known as M-NCPPC, the Commission is the organization behind the brown signs that you see around the county, especially in parks. </a:t>
            </a:r>
          </a:p>
          <a:p>
            <a:endParaRPr lang="en-US" dirty="0"/>
          </a:p>
          <a:p>
            <a:r>
              <a:rPr lang="en-US" dirty="0"/>
              <a:t>Montgomery Planning operates in multi-disciplinary geographic teams with community planning and regulatory functions. As you can see in the map on this slide, these divisions are </a:t>
            </a:r>
            <a:r>
              <a:rPr lang="en-US" dirty="0" err="1"/>
              <a:t>Downcounty</a:t>
            </a:r>
            <a:r>
              <a:rPr lang="en-US" dirty="0"/>
              <a:t>, </a:t>
            </a:r>
            <a:r>
              <a:rPr lang="en-US" dirty="0" err="1"/>
              <a:t>Midcounty</a:t>
            </a:r>
            <a:r>
              <a:rPr lang="en-US" dirty="0"/>
              <a:t>, and </a:t>
            </a:r>
            <a:r>
              <a:rPr lang="en-US" dirty="0" err="1"/>
              <a:t>Upcounty</a:t>
            </a:r>
            <a:r>
              <a:rPr lang="en-US" dirty="0"/>
              <a:t>. Our geographic divisions do not entirely align with the county’s regional services areas. For example, the Mid-County Regional Services Area falls within Montgomery Planning’s </a:t>
            </a:r>
            <a:r>
              <a:rPr lang="en-US" dirty="0" err="1"/>
              <a:t>Midcounty</a:t>
            </a:r>
            <a:r>
              <a:rPr lang="en-US" dirty="0"/>
              <a:t> and </a:t>
            </a:r>
            <a:r>
              <a:rPr lang="en-US" dirty="0" err="1"/>
              <a:t>Upcounty</a:t>
            </a:r>
            <a:r>
              <a:rPr lang="en-US" dirty="0"/>
              <a:t> Planning Divisions. </a:t>
            </a:r>
          </a:p>
          <a:p>
            <a:endParaRPr lang="en-US" dirty="0"/>
          </a:p>
          <a:p>
            <a:r>
              <a:rPr lang="en-US" dirty="0"/>
              <a:t>In addition to our three geographic teams, we also have several other divisions including:</a:t>
            </a:r>
          </a:p>
          <a:p>
            <a:pPr marL="171450" indent="-171450">
              <a:buFontTx/>
              <a:buChar char="-"/>
            </a:pPr>
            <a:r>
              <a:rPr lang="en-US" dirty="0"/>
              <a:t>Countywide Planning and Policy</a:t>
            </a:r>
          </a:p>
          <a:p>
            <a:pPr marL="171450" indent="-171450">
              <a:buFontTx/>
              <a:buChar char="-"/>
            </a:pPr>
            <a:r>
              <a:rPr lang="en-US" dirty="0"/>
              <a:t>Research and Strategic Projects.</a:t>
            </a:r>
          </a:p>
          <a:p>
            <a:pPr marL="171450" indent="-171450">
              <a:buFontTx/>
              <a:buChar char="-"/>
            </a:pPr>
            <a:r>
              <a:rPr lang="en-US" dirty="0"/>
              <a:t>(Information Technology and Innovation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Strategic Communications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Intake and Regulatory Coordination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Management Services; and </a:t>
            </a:r>
            <a:endParaRPr lang="en-US" b="0" i="0" dirty="0">
              <a:solidFill>
                <a:schemeClr val="tx1"/>
              </a:solidFill>
              <a:effectLst/>
              <a:latin typeface="+mn-lt"/>
            </a:endParaRPr>
          </a:p>
          <a:p>
            <a:pPr marL="171450" indent="-171450">
              <a:buFontTx/>
              <a:buChar char="-"/>
            </a:pP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Office of the Planning Director/Planning Policy and Special Projects)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9C973-1BC2-46B6-8CB4-6EE791EDCE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73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you may know, Montgomery Planning is a department of the Maryland-National Capital Park and Planning Commission, which is a state agency. Also known as M-NCPPC, the Commission is the organization behind the brown signs that you see around the county, especially in parks. </a:t>
            </a:r>
          </a:p>
          <a:p>
            <a:endParaRPr lang="en-US" dirty="0"/>
          </a:p>
          <a:p>
            <a:r>
              <a:rPr lang="en-US" dirty="0"/>
              <a:t>Montgomery Planning operates in multi-disciplinary geographic teams with community planning and regulatory functions. As you can see in the map on this slide, these divisions are </a:t>
            </a:r>
            <a:r>
              <a:rPr lang="en-US" dirty="0" err="1"/>
              <a:t>Downcounty</a:t>
            </a:r>
            <a:r>
              <a:rPr lang="en-US" dirty="0"/>
              <a:t>, </a:t>
            </a:r>
            <a:r>
              <a:rPr lang="en-US" dirty="0" err="1"/>
              <a:t>Midcounty</a:t>
            </a:r>
            <a:r>
              <a:rPr lang="en-US" dirty="0"/>
              <a:t>, and </a:t>
            </a:r>
            <a:r>
              <a:rPr lang="en-US" dirty="0" err="1"/>
              <a:t>Upcounty</a:t>
            </a:r>
            <a:r>
              <a:rPr lang="en-US" dirty="0"/>
              <a:t>. Our geographic divisions do not entirely align with the county’s regional services areas. For example, the Mid-County Regional Services Area falls within Montgomery Planning’s </a:t>
            </a:r>
            <a:r>
              <a:rPr lang="en-US" dirty="0" err="1"/>
              <a:t>Midcounty</a:t>
            </a:r>
            <a:r>
              <a:rPr lang="en-US" dirty="0"/>
              <a:t> and </a:t>
            </a:r>
            <a:r>
              <a:rPr lang="en-US" dirty="0" err="1"/>
              <a:t>Upcounty</a:t>
            </a:r>
            <a:r>
              <a:rPr lang="en-US" dirty="0"/>
              <a:t> Planning Divisions. </a:t>
            </a:r>
          </a:p>
          <a:p>
            <a:endParaRPr lang="en-US" dirty="0"/>
          </a:p>
          <a:p>
            <a:r>
              <a:rPr lang="en-US" dirty="0"/>
              <a:t>In addition to our three geographic teams, we also have several other divisions including:</a:t>
            </a:r>
          </a:p>
          <a:p>
            <a:pPr marL="171450" indent="-171450">
              <a:buFontTx/>
              <a:buChar char="-"/>
            </a:pPr>
            <a:r>
              <a:rPr lang="en-US" dirty="0"/>
              <a:t>Countywide Planning and Policy</a:t>
            </a:r>
          </a:p>
          <a:p>
            <a:pPr marL="171450" indent="-171450">
              <a:buFontTx/>
              <a:buChar char="-"/>
            </a:pPr>
            <a:r>
              <a:rPr lang="en-US" dirty="0"/>
              <a:t>Research and Strategic Projects.</a:t>
            </a:r>
          </a:p>
          <a:p>
            <a:pPr marL="171450" indent="-171450">
              <a:buFontTx/>
              <a:buChar char="-"/>
            </a:pPr>
            <a:r>
              <a:rPr lang="en-US" dirty="0"/>
              <a:t>(Information Technology and Innovation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Strategic Communications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Intake and Regulatory Coordination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Management Services; and </a:t>
            </a:r>
            <a:endParaRPr lang="en-US" b="0" i="0" dirty="0">
              <a:solidFill>
                <a:schemeClr val="tx1"/>
              </a:solidFill>
              <a:effectLst/>
              <a:latin typeface="+mn-lt"/>
            </a:endParaRPr>
          </a:p>
          <a:p>
            <a:pPr marL="171450" indent="-171450">
              <a:buFontTx/>
              <a:buChar char="-"/>
            </a:pPr>
            <a:r>
              <a:rPr lang="en-US" b="0" i="0" dirty="0">
                <a:solidFill>
                  <a:srgbClr val="000000"/>
                </a:solidFill>
                <a:effectLst/>
                <a:latin typeface="+mn-lt"/>
              </a:rPr>
              <a:t>Office of the Planning Director/Planning Policy and Special Projects)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9C973-1BC2-46B6-8CB4-6EE791EDCE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47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Montgomery Planning develops plans and establishes policies for the natural and built environment for current and future generations. We do this through several functions including:</a:t>
            </a:r>
          </a:p>
          <a:p>
            <a:pPr algn="l"/>
            <a:endParaRPr lang="en-US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>
              <a:buFontTx/>
              <a:buChar char="-"/>
            </a:pPr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 use and transportation planning strategies;</a:t>
            </a:r>
          </a:p>
          <a:p>
            <a:pPr marL="171450" indent="-171450" algn="l">
              <a:buFontTx/>
              <a:buChar char="-"/>
            </a:pPr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and countywide plans; </a:t>
            </a:r>
          </a:p>
          <a:p>
            <a:pPr marL="171450" indent="-171450" algn="l">
              <a:buFontTx/>
              <a:buChar char="-"/>
            </a:pPr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Review of development applications; </a:t>
            </a:r>
          </a:p>
          <a:p>
            <a:pPr marL="171450" indent="-171450" algn="l">
              <a:buFontTx/>
              <a:buChar char="-"/>
            </a:pPr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Updates to land use and zoning regulations; </a:t>
            </a:r>
          </a:p>
          <a:p>
            <a:pPr marL="171450" indent="-171450" algn="l">
              <a:buFontTx/>
              <a:buChar char="-"/>
            </a:pPr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Research; and</a:t>
            </a:r>
          </a:p>
          <a:p>
            <a:pPr marL="171450" indent="-171450" algn="l">
              <a:buFontTx/>
              <a:buChar char="-"/>
            </a:pPr>
            <a:r>
              <a:rPr lang="en-US" sz="1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Historic preservation.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9C973-1BC2-46B6-8CB4-6EE791EDCE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51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I’d like to take just a few minutes to mention a few recent, current and upcoming plans and studies in Montgomery Planning’s </a:t>
            </a:r>
            <a:r>
              <a:rPr lang="en-US" dirty="0" err="1"/>
              <a:t>Midcounty</a:t>
            </a:r>
            <a:r>
              <a:rPr lang="en-US" dirty="0"/>
              <a:t> Division, which is shown in the map on the screen. </a:t>
            </a:r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9C973-1BC2-46B6-8CB4-6EE791EDCE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6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9C973-1BC2-46B6-8CB4-6EE791EDCE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29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9C973-1BC2-46B6-8CB4-6EE791EDCE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11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9C973-1BC2-46B6-8CB4-6EE791EDCE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66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0" y="6856409"/>
            <a:ext cx="18288000" cy="3430591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" y="7780874"/>
            <a:ext cx="731520" cy="741519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0" y="6858000"/>
            <a:ext cx="365760" cy="3429000"/>
          </a:xfrm>
          <a:prstGeom prst="rect">
            <a:avLst/>
          </a:prstGeom>
          <a:solidFill>
            <a:srgbClr val="3C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Picture Placeholder 51"/>
          <p:cNvSpPr>
            <a:spLocks noGrp="1"/>
          </p:cNvSpPr>
          <p:nvPr>
            <p:ph type="pic" sz="quarter" idx="11"/>
          </p:nvPr>
        </p:nvSpPr>
        <p:spPr>
          <a:xfrm>
            <a:off x="0" y="-1591"/>
            <a:ext cx="18288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9857" y="22499770"/>
            <a:ext cx="14462144" cy="3581400"/>
          </a:xfrm>
        </p:spPr>
        <p:txBody>
          <a:bodyPr anchor="b"/>
          <a:lstStyle>
            <a:lvl1pPr algn="l">
              <a:defRPr sz="9000">
                <a:solidFill>
                  <a:srgbClr val="3C90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39856" y="22396219"/>
            <a:ext cx="14473867" cy="858818"/>
          </a:xfrm>
        </p:spPr>
        <p:txBody>
          <a:bodyPr/>
          <a:lstStyle>
            <a:lvl1pPr marL="0" indent="0" algn="l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5" name="Title 1"/>
          <p:cNvSpPr txBox="1">
            <a:spLocks/>
          </p:cNvSpPr>
          <p:nvPr userDrawn="1"/>
        </p:nvSpPr>
        <p:spPr>
          <a:xfrm>
            <a:off x="1559853" y="7591290"/>
            <a:ext cx="14916904" cy="1234482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rgbClr val="357DDB"/>
                </a:solidFill>
                <a:latin typeface="Source Sans Pro Semibold" panose="020B0603030403020204" pitchFamily="34" charset="0"/>
                <a:ea typeface="+mj-ea"/>
                <a:cs typeface="+mj-cs"/>
              </a:defRPr>
            </a:lvl1pPr>
          </a:lstStyle>
          <a:p>
            <a:r>
              <a:rPr lang="en-US" sz="8800" dirty="0">
                <a:latin typeface="Source Sans Pro" panose="020B0503030403020204" pitchFamily="34" charset="0"/>
              </a:rPr>
              <a:t>Friends of White Oak</a:t>
            </a:r>
          </a:p>
        </p:txBody>
      </p:sp>
      <p:sp>
        <p:nvSpPr>
          <p:cNvPr id="26" name="Subtitle 2"/>
          <p:cNvSpPr txBox="1">
            <a:spLocks/>
          </p:cNvSpPr>
          <p:nvPr userDrawn="1"/>
        </p:nvSpPr>
        <p:spPr>
          <a:xfrm>
            <a:off x="1601145" y="8778240"/>
            <a:ext cx="11041142" cy="1374221"/>
          </a:xfrm>
          <a:prstGeom prst="rect">
            <a:avLst/>
          </a:prstGeom>
        </p:spPr>
        <p:txBody>
          <a:bodyPr vert="horz" lIns="18288" tIns="45720" rIns="91440" bIns="45720" rtlCol="0" anchor="t">
            <a:norm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None/>
              <a:defRPr sz="3800" kern="1200">
                <a:solidFill>
                  <a:srgbClr val="777777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rgbClr val="222222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rgbClr val="222222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rgbClr val="222222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rgbClr val="222222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666666"/>
                </a:solidFill>
              </a:rPr>
              <a:t>Master Plan Overview + Update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1606657" y="7164313"/>
            <a:ext cx="2834640" cy="415498"/>
          </a:xfrm>
          <a:prstGeom prst="rect">
            <a:avLst/>
          </a:prstGeom>
          <a:noFill/>
        </p:spPr>
        <p:txBody>
          <a:bodyPr wrap="square" lIns="27432" rIns="0" rtlCol="0">
            <a:normAutofit/>
          </a:bodyPr>
          <a:lstStyle/>
          <a:p>
            <a:r>
              <a:rPr lang="en-US" sz="2100" b="1" dirty="0">
                <a:solidFill>
                  <a:srgbClr val="666666"/>
                </a:solidFill>
                <a:latin typeface="Source Sans Pro" panose="020B0503030403020204" pitchFamily="34" charset="0"/>
              </a:rPr>
              <a:t>Montgomery Planning 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4711591" y="7164313"/>
            <a:ext cx="11434396" cy="415498"/>
          </a:xfrm>
          <a:prstGeom prst="rect">
            <a:avLst/>
          </a:prstGeom>
          <a:noFill/>
        </p:spPr>
        <p:txBody>
          <a:bodyPr wrap="square" lIns="0" rIns="0" rtlCol="0" anchor="t">
            <a:normAutofit/>
          </a:bodyPr>
          <a:lstStyle/>
          <a:p>
            <a:r>
              <a:rPr lang="en-US" sz="2100" b="0" dirty="0" err="1">
                <a:solidFill>
                  <a:srgbClr val="666666"/>
                </a:solidFill>
                <a:latin typeface="Source Sans Pro" panose="020B0503030403020204" pitchFamily="34" charset="0"/>
              </a:rPr>
              <a:t>Midcounty</a:t>
            </a:r>
            <a:r>
              <a:rPr lang="en-US" sz="2100" b="0" dirty="0">
                <a:solidFill>
                  <a:srgbClr val="666666"/>
                </a:solidFill>
                <a:latin typeface="Source Sans Pro" panose="020B0503030403020204" pitchFamily="34" charset="0"/>
              </a:rPr>
              <a:t> Planning Division</a:t>
            </a:r>
          </a:p>
        </p:txBody>
      </p:sp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4121" y="8674544"/>
            <a:ext cx="5431449" cy="1512032"/>
          </a:xfrm>
          <a:prstGeom prst="rect">
            <a:avLst/>
          </a:prstGeom>
        </p:spPr>
      </p:pic>
      <p:sp>
        <p:nvSpPr>
          <p:cNvPr id="17" name="Date Placeholder 3"/>
          <p:cNvSpPr txBox="1">
            <a:spLocks/>
          </p:cNvSpPr>
          <p:nvPr userDrawn="1"/>
        </p:nvSpPr>
        <p:spPr>
          <a:xfrm>
            <a:off x="16174562" y="7241483"/>
            <a:ext cx="1829975" cy="2286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666666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5C068A-2F94-473F-BFB5-8839C798432B}" type="datetime1">
              <a:rPr lang="en-US" smtClean="0"/>
              <a:t>5/8/2023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315293-7407-4E0A-8362-88A9CADA2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9" t="22783" r="22253" b="49253"/>
          <a:stretch/>
        </p:blipFill>
        <p:spPr>
          <a:xfrm>
            <a:off x="3742" y="-17357"/>
            <a:ext cx="8635761" cy="69197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2EA16E-1798-43FD-8768-FFE51D472A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r="1404"/>
          <a:stretch/>
        </p:blipFill>
        <p:spPr>
          <a:xfrm>
            <a:off x="8639501" y="-47543"/>
            <a:ext cx="9652241" cy="50565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1BEE70-373B-4A9D-868D-14D6C640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3" t="7564" r="10055" b="3561"/>
          <a:stretch/>
        </p:blipFill>
        <p:spPr>
          <a:xfrm>
            <a:off x="8639502" y="3704896"/>
            <a:ext cx="4749341" cy="3208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0946A6-6037-481D-B729-AEC0D996F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" t="19459" r="2627" b="18982"/>
          <a:stretch/>
        </p:blipFill>
        <p:spPr>
          <a:xfrm>
            <a:off x="13388842" y="3704896"/>
            <a:ext cx="4899158" cy="316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28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457200"/>
            <a:ext cx="7388352" cy="16383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62873" y="457200"/>
            <a:ext cx="7386828" cy="8816340"/>
          </a:xfrm>
        </p:spPr>
        <p:txBody>
          <a:bodyPr/>
          <a:lstStyle>
            <a:lvl1pPr>
              <a:lnSpc>
                <a:spcPct val="140000"/>
              </a:lnSpc>
              <a:spcAft>
                <a:spcPts val="1200"/>
              </a:spcAft>
              <a:defRPr sz="4800"/>
            </a:lvl1pPr>
            <a:lvl2pPr>
              <a:lnSpc>
                <a:spcPct val="140000"/>
              </a:lnSpc>
              <a:spcAft>
                <a:spcPts val="1200"/>
              </a:spcAft>
              <a:defRPr sz="4200"/>
            </a:lvl2pPr>
            <a:lvl3pPr>
              <a:lnSpc>
                <a:spcPct val="140000"/>
              </a:lnSpc>
              <a:spcAft>
                <a:spcPts val="1200"/>
              </a:spcAft>
              <a:defRPr sz="3600"/>
            </a:lvl3pPr>
            <a:lvl4pPr>
              <a:lnSpc>
                <a:spcPct val="140000"/>
              </a:lnSpc>
              <a:spcAft>
                <a:spcPts val="1200"/>
              </a:spcAft>
              <a:defRPr sz="3000"/>
            </a:lvl4pPr>
            <a:lvl5pPr>
              <a:lnSpc>
                <a:spcPct val="140000"/>
              </a:lnSpc>
              <a:spcAft>
                <a:spcPts val="1200"/>
              </a:spcAft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18" y="2324100"/>
            <a:ext cx="7388352" cy="6949440"/>
          </a:xfrm>
        </p:spPr>
        <p:txBody>
          <a:bodyPr>
            <a:normAutofit/>
          </a:bodyPr>
          <a:lstStyle>
            <a:lvl1pPr marL="0" inden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None/>
              <a:defRPr sz="32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5611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righ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457200"/>
            <a:ext cx="7278624" cy="16383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72600" y="0"/>
            <a:ext cx="8915400" cy="9505950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0" y="2324099"/>
            <a:ext cx="7278624" cy="6949440"/>
          </a:xfrm>
        </p:spPr>
        <p:txBody>
          <a:bodyPr>
            <a:normAutofit/>
          </a:bodyPr>
          <a:lstStyle>
            <a:lvl1pPr marL="0" inden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None/>
              <a:defRPr sz="32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3693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lef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2600" y="457200"/>
            <a:ext cx="7277100" cy="16383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915400" cy="9509760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72600" y="2324099"/>
            <a:ext cx="7277100" cy="6949440"/>
          </a:xfrm>
        </p:spPr>
        <p:txBody>
          <a:bodyPr>
            <a:normAutofit/>
          </a:bodyPr>
          <a:lstStyle>
            <a:lvl1pPr marL="0" indent="0">
              <a:lnSpc>
                <a:spcPct val="140000"/>
              </a:lnSpc>
              <a:spcBef>
                <a:spcPts val="0"/>
              </a:spcBef>
              <a:spcAft>
                <a:spcPts val="1200"/>
              </a:spcAft>
              <a:buNone/>
              <a:defRPr sz="32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2787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full screen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0" y="0"/>
            <a:ext cx="18288000" cy="9509760"/>
          </a:xfrm>
          <a:solidFill>
            <a:srgbClr val="E6E6E6"/>
          </a:solidFill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7200" b="0">
                <a:solidFill>
                  <a:schemeClr val="bg1"/>
                </a:solidFill>
                <a:effectLst/>
                <a:latin typeface="Source Sans Pro Light" panose="020B04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19" y="2324099"/>
            <a:ext cx="14996161" cy="2106387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F5F5F5"/>
                </a:solidFill>
                <a:effectLst/>
                <a:latin typeface="Source Sans Pro Semibold" panose="020B0603030403020204" pitchFamily="34" charset="0"/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923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7200" b="0">
                <a:solidFill>
                  <a:srgbClr val="3C90FF"/>
                </a:solidFill>
                <a:latin typeface="Source Sans Pro Light" panose="020B04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5920" y="2331720"/>
            <a:ext cx="14996160" cy="69494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342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7200" b="0">
                <a:solidFill>
                  <a:srgbClr val="3C90FF"/>
                </a:solidFill>
                <a:latin typeface="Source Sans Pro Light" panose="020B0403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9098280"/>
            <a:ext cx="18288000" cy="118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5920" y="2331720"/>
            <a:ext cx="14996160" cy="7525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7119511" y="9893808"/>
            <a:ext cx="886326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7DEE8-1CF1-4B5F-9588-BF8D59EA4E06}" type="slidenum">
              <a:rPr lang="en-US" smtClean="0">
                <a:solidFill>
                  <a:srgbClr val="666666"/>
                </a:solidFill>
                <a:latin typeface="Source Sans Pro" panose="020B0503030403020204" pitchFamily="34" charset="0"/>
              </a:rPr>
              <a:pPr/>
              <a:t>‹#›</a:t>
            </a:fld>
            <a:endParaRPr lang="en-US" dirty="0">
              <a:solidFill>
                <a:srgbClr val="666666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545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914400"/>
            <a:ext cx="14996160" cy="8229600"/>
          </a:xfrm>
        </p:spPr>
        <p:txBody>
          <a:bodyPr anchor="ctr" anchorCtr="1">
            <a:normAutofit/>
          </a:bodyPr>
          <a:lstStyle>
            <a:lvl1pPr algn="ctr">
              <a:defRPr sz="1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108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617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5437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n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7119511" y="9893808"/>
            <a:ext cx="886326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7DEE8-1CF1-4B5F-9588-BF8D59EA4E06}" type="slidenum">
              <a:rPr lang="en-US" smtClean="0">
                <a:solidFill>
                  <a:srgbClr val="666666"/>
                </a:solidFill>
                <a:latin typeface="Source Sans Pro" panose="020B0503030403020204" pitchFamily="34" charset="0"/>
              </a:rPr>
              <a:pPr/>
              <a:t>‹#›</a:t>
            </a:fld>
            <a:endParaRPr lang="en-US" dirty="0">
              <a:solidFill>
                <a:srgbClr val="666666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201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20" y="2331720"/>
            <a:ext cx="7383780" cy="6949440"/>
          </a:xfrm>
        </p:spPr>
        <p:txBody>
          <a:bodyPr/>
          <a:lstStyle>
            <a:lvl1pPr>
              <a:lnSpc>
                <a:spcPct val="140000"/>
              </a:lnSpc>
              <a:spcAft>
                <a:spcPts val="1200"/>
              </a:spcAft>
              <a:defRPr/>
            </a:lvl1pPr>
            <a:lvl2pPr>
              <a:lnSpc>
                <a:spcPct val="140000"/>
              </a:lnSpc>
              <a:spcAft>
                <a:spcPts val="1200"/>
              </a:spcAft>
              <a:defRPr/>
            </a:lvl2pPr>
            <a:lvl3pPr>
              <a:lnSpc>
                <a:spcPct val="140000"/>
              </a:lnSpc>
              <a:spcAft>
                <a:spcPts val="1200"/>
              </a:spcAft>
              <a:defRPr/>
            </a:lvl3pPr>
            <a:lvl4pPr>
              <a:lnSpc>
                <a:spcPct val="140000"/>
              </a:lnSpc>
              <a:spcAft>
                <a:spcPts val="1200"/>
              </a:spcAft>
              <a:defRPr/>
            </a:lvl4pPr>
            <a:lvl5pPr>
              <a:lnSpc>
                <a:spcPct val="14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331720"/>
            <a:ext cx="7383780" cy="6949440"/>
          </a:xfrm>
        </p:spPr>
        <p:txBody>
          <a:bodyPr/>
          <a:lstStyle>
            <a:lvl1pPr>
              <a:lnSpc>
                <a:spcPct val="140000"/>
              </a:lnSpc>
              <a:spcAft>
                <a:spcPts val="1200"/>
              </a:spcAft>
              <a:defRPr/>
            </a:lvl1pPr>
            <a:lvl2pPr>
              <a:lnSpc>
                <a:spcPct val="140000"/>
              </a:lnSpc>
              <a:spcAft>
                <a:spcPts val="1200"/>
              </a:spcAft>
              <a:defRPr/>
            </a:lvl2pPr>
            <a:lvl3pPr>
              <a:lnSpc>
                <a:spcPct val="140000"/>
              </a:lnSpc>
              <a:spcAft>
                <a:spcPts val="1200"/>
              </a:spcAft>
              <a:defRPr/>
            </a:lvl3pPr>
            <a:lvl4pPr>
              <a:lnSpc>
                <a:spcPct val="140000"/>
              </a:lnSpc>
              <a:spcAft>
                <a:spcPts val="1200"/>
              </a:spcAft>
              <a:defRPr/>
            </a:lvl4pPr>
            <a:lvl5pPr>
              <a:lnSpc>
                <a:spcPct val="14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610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0" y="457200"/>
            <a:ext cx="14996160" cy="16459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645920" y="2331721"/>
            <a:ext cx="7388352" cy="803366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200" b="0">
                <a:solidFill>
                  <a:schemeClr val="accent1"/>
                </a:solidFill>
                <a:latin typeface="Source Sans Pro" panose="020B0503030403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3135087"/>
            <a:ext cx="7388352" cy="6138452"/>
          </a:xfrm>
        </p:spPr>
        <p:txBody>
          <a:bodyPr/>
          <a:lstStyle>
            <a:lvl1pPr>
              <a:lnSpc>
                <a:spcPct val="140000"/>
              </a:lnSpc>
              <a:spcAft>
                <a:spcPts val="1200"/>
              </a:spcAft>
              <a:defRPr/>
            </a:lvl1pPr>
            <a:lvl2pPr>
              <a:lnSpc>
                <a:spcPct val="140000"/>
              </a:lnSpc>
              <a:spcAft>
                <a:spcPts val="1200"/>
              </a:spcAft>
              <a:defRPr/>
            </a:lvl2pPr>
            <a:lvl3pPr>
              <a:lnSpc>
                <a:spcPct val="140000"/>
              </a:lnSpc>
              <a:spcAft>
                <a:spcPts val="1200"/>
              </a:spcAft>
              <a:defRPr/>
            </a:lvl3pPr>
            <a:lvl4pPr>
              <a:lnSpc>
                <a:spcPct val="140000"/>
              </a:lnSpc>
              <a:spcAft>
                <a:spcPts val="1200"/>
              </a:spcAft>
              <a:defRPr/>
            </a:lvl4pPr>
            <a:lvl5pPr>
              <a:lnSpc>
                <a:spcPct val="14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0" y="2331721"/>
            <a:ext cx="7383780" cy="803366"/>
          </a:xfrm>
        </p:spPr>
        <p:txBody>
          <a:bodyPr anchor="t" anchorCtr="0">
            <a:normAutofit/>
          </a:bodyPr>
          <a:lstStyle>
            <a:lvl1pPr marL="0" indent="0">
              <a:buNone/>
              <a:defRPr sz="3200" b="0">
                <a:solidFill>
                  <a:schemeClr val="accent1"/>
                </a:solidFill>
                <a:latin typeface="Source Sans Pro" panose="020B0503030403020204" pitchFamily="34" charset="0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135087"/>
            <a:ext cx="7383780" cy="6138451"/>
          </a:xfrm>
        </p:spPr>
        <p:txBody>
          <a:bodyPr/>
          <a:lstStyle>
            <a:lvl1pPr>
              <a:lnSpc>
                <a:spcPct val="140000"/>
              </a:lnSpc>
              <a:spcAft>
                <a:spcPts val="1200"/>
              </a:spcAft>
              <a:defRPr/>
            </a:lvl1pPr>
            <a:lvl2pPr>
              <a:lnSpc>
                <a:spcPct val="140000"/>
              </a:lnSpc>
              <a:spcAft>
                <a:spcPts val="1200"/>
              </a:spcAft>
              <a:defRPr/>
            </a:lvl2pPr>
            <a:lvl3pPr>
              <a:lnSpc>
                <a:spcPct val="140000"/>
              </a:lnSpc>
              <a:spcAft>
                <a:spcPts val="1200"/>
              </a:spcAft>
              <a:defRPr/>
            </a:lvl3pPr>
            <a:lvl4pPr>
              <a:lnSpc>
                <a:spcPct val="140000"/>
              </a:lnSpc>
              <a:spcAft>
                <a:spcPts val="1200"/>
              </a:spcAft>
              <a:defRPr/>
            </a:lvl4pPr>
            <a:lvl5pPr>
              <a:lnSpc>
                <a:spcPct val="14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81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509760"/>
            <a:ext cx="18288000" cy="777240"/>
          </a:xfrm>
          <a:prstGeom prst="rect">
            <a:avLst/>
          </a:prstGeom>
          <a:solidFill>
            <a:srgbClr val="DDD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509760"/>
            <a:ext cx="365760" cy="777240"/>
          </a:xfrm>
          <a:prstGeom prst="rect">
            <a:avLst/>
          </a:prstGeom>
          <a:solidFill>
            <a:srgbClr val="3C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457200"/>
            <a:ext cx="14996160" cy="1645920"/>
          </a:xfrm>
          <a:prstGeom prst="rect">
            <a:avLst/>
          </a:prstGeom>
        </p:spPr>
        <p:txBody>
          <a:bodyPr vert="horz" lIns="0" tIns="45720" rIns="9144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2331720"/>
            <a:ext cx="14996160" cy="6949440"/>
          </a:xfrm>
          <a:prstGeom prst="rect">
            <a:avLst/>
          </a:prstGeom>
        </p:spPr>
        <p:txBody>
          <a:bodyPr vert="horz" lIns="18288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612384" y="9594723"/>
            <a:ext cx="14996160" cy="54864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200" b="0" dirty="0">
                <a:solidFill>
                  <a:srgbClr val="666666"/>
                </a:solidFill>
                <a:latin typeface="Source Sans Pro" panose="020B0503030403020204" pitchFamily="34" charset="0"/>
              </a:rPr>
              <a:t>Master Planning</a:t>
            </a: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17119511" y="9893808"/>
            <a:ext cx="886326" cy="228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tx2">
                    <a:lumMod val="60000"/>
                    <a:lumOff val="40000"/>
                  </a:schemeClr>
                </a:solidFill>
                <a:latin typeface="Myriad Pro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7DEE8-1CF1-4B5F-9588-BF8D59EA4E06}" type="slidenum">
              <a:rPr lang="en-US" smtClean="0">
                <a:solidFill>
                  <a:srgbClr val="666666"/>
                </a:solidFill>
                <a:latin typeface="Source Sans Pro" panose="020B0503030403020204" pitchFamily="34" charset="0"/>
              </a:rPr>
              <a:pPr/>
              <a:t>‹#›</a:t>
            </a:fld>
            <a:endParaRPr lang="en-US" dirty="0">
              <a:solidFill>
                <a:srgbClr val="666666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18" y="9702165"/>
            <a:ext cx="360827" cy="365760"/>
          </a:xfrm>
          <a:prstGeom prst="rect">
            <a:avLst/>
          </a:prstGeom>
        </p:spPr>
      </p:pic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14992349" y="9891719"/>
            <a:ext cx="2573275" cy="23108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666666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3EACB0-A65E-4027-A1A0-BCDE4D1FAB77}" type="datetime1">
              <a:rPr lang="en-US" smtClean="0"/>
              <a:t>5/8/2023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670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3" r:id="rId3"/>
    <p:sldLayoutId id="2147483663" r:id="rId4"/>
    <p:sldLayoutId id="2147483666" r:id="rId5"/>
    <p:sldLayoutId id="2147483667" r:id="rId6"/>
    <p:sldLayoutId id="2147483672" r:id="rId7"/>
    <p:sldLayoutId id="2147483664" r:id="rId8"/>
    <p:sldLayoutId id="2147483665" r:id="rId9"/>
    <p:sldLayoutId id="2147483668" r:id="rId10"/>
    <p:sldLayoutId id="2147483676" r:id="rId11"/>
    <p:sldLayoutId id="2147483677" r:id="rId12"/>
    <p:sldLayoutId id="2147483675" r:id="rId13"/>
  </p:sldLayoutIdLst>
  <p:txStyles>
    <p:titleStyle>
      <a:lvl1pPr algn="l" defTabSz="1371600" rtl="0" eaLnBrk="1" latinLnBrk="0" hangingPunct="1">
        <a:lnSpc>
          <a:spcPct val="80000"/>
        </a:lnSpc>
        <a:spcBef>
          <a:spcPct val="0"/>
        </a:spcBef>
        <a:buNone/>
        <a:defRPr sz="7200" kern="1200">
          <a:solidFill>
            <a:srgbClr val="3C90FF"/>
          </a:solidFill>
          <a:latin typeface="Source Sans Pro Light" panose="020B0403030403020204" pitchFamily="34" charset="0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•"/>
        <a:defRPr sz="4200" kern="1200">
          <a:solidFill>
            <a:srgbClr val="333333"/>
          </a:solidFill>
          <a:latin typeface="Source Sans Pro" panose="020B0503030403020204" pitchFamily="34" charset="0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•"/>
        <a:defRPr sz="3600" kern="1200">
          <a:solidFill>
            <a:srgbClr val="333333"/>
          </a:solidFill>
          <a:latin typeface="Source Sans Pro" panose="020B0503030403020204" pitchFamily="34" charset="0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•"/>
        <a:defRPr sz="3000" kern="1200">
          <a:solidFill>
            <a:srgbClr val="333333"/>
          </a:solidFill>
          <a:latin typeface="Source Sans Pro" panose="020B0503030403020204" pitchFamily="34" charset="0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•"/>
        <a:defRPr sz="2700" kern="1200">
          <a:solidFill>
            <a:srgbClr val="333333"/>
          </a:solidFill>
          <a:latin typeface="Source Sans Pro" panose="020B0503030403020204" pitchFamily="34" charset="0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0"/>
        </a:spcBef>
        <a:spcAft>
          <a:spcPts val="1600"/>
        </a:spcAft>
        <a:buFont typeface="Arial" panose="020B0604020202020204" pitchFamily="34" charset="0"/>
        <a:buChar char="•"/>
        <a:defRPr sz="2700" kern="1200">
          <a:solidFill>
            <a:srgbClr val="333333"/>
          </a:solidFill>
          <a:latin typeface="Source Sans Pro" panose="020B0503030403020204" pitchFamily="34" charset="0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032" userDrawn="1">
          <p15:clr>
            <a:srgbClr val="F26B43"/>
          </p15:clr>
        </p15:guide>
        <p15:guide id="2" pos="10488" userDrawn="1">
          <p15:clr>
            <a:srgbClr val="F26B43"/>
          </p15:clr>
        </p15:guide>
        <p15:guide id="3" orient="horz" pos="1320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orient="horz" pos="288" userDrawn="1">
          <p15:clr>
            <a:srgbClr val="F26B43"/>
          </p15:clr>
        </p15:guide>
        <p15:guide id="6" orient="horz" pos="5988" userDrawn="1">
          <p15:clr>
            <a:srgbClr val="F26B43"/>
          </p15:clr>
        </p15:guide>
        <p15:guide id="7" orient="horz" pos="63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jessica.mcvary@montgomeryplanning.org" TargetMode="External"/><Relationship Id="rId2" Type="http://schemas.openxmlformats.org/officeDocument/2006/relationships/hyperlink" Target="mailto:luis.estrada@montgomeryplanning.or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881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76E1A-131C-82F3-BAC3-AA4DE4D92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20" y="2331720"/>
            <a:ext cx="6562170" cy="694944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buFont typeface="Arial" charset="0"/>
              <a:buChar char="•"/>
            </a:pPr>
            <a:r>
              <a:rPr lang="en-US" sz="4400" dirty="0"/>
              <a:t>Viva White Oak</a:t>
            </a:r>
          </a:p>
          <a:p>
            <a:pPr lvl="1">
              <a:buFont typeface="Arial" charset="0"/>
              <a:buChar char="•"/>
            </a:pPr>
            <a:r>
              <a:rPr lang="en-US" sz="3800" dirty="0"/>
              <a:t>Sketch Plan 2017</a:t>
            </a:r>
          </a:p>
          <a:p>
            <a:pPr lvl="1">
              <a:buFont typeface="Arial" charset="0"/>
              <a:buChar char="•"/>
            </a:pPr>
            <a:r>
              <a:rPr lang="en-US" sz="3800" dirty="0"/>
              <a:t>Preliminary Plan 2018</a:t>
            </a:r>
          </a:p>
          <a:p>
            <a:pPr eaLnBrk="1" hangingPunct="1">
              <a:buFont typeface="Arial" charset="0"/>
              <a:buChar char="•"/>
            </a:pPr>
            <a:r>
              <a:rPr lang="en-US" sz="4400" dirty="0"/>
              <a:t>Hillandale Gateway</a:t>
            </a:r>
          </a:p>
          <a:p>
            <a:pPr lvl="1">
              <a:buFont typeface="Arial" charset="0"/>
              <a:buChar char="•"/>
            </a:pPr>
            <a:r>
              <a:rPr lang="en-US" sz="3800" dirty="0"/>
              <a:t>Site Plan 2021</a:t>
            </a:r>
          </a:p>
          <a:p>
            <a:pPr eaLnBrk="1" hangingPunct="1">
              <a:buFont typeface="Arial" charset="0"/>
              <a:buChar char="•"/>
            </a:pPr>
            <a:r>
              <a:rPr lang="en-US" sz="4400" dirty="0"/>
              <a:t>White Oak Apartments</a:t>
            </a:r>
          </a:p>
          <a:p>
            <a:pPr lvl="1">
              <a:buFont typeface="Arial" charset="0"/>
              <a:buChar char="•"/>
            </a:pPr>
            <a:r>
              <a:rPr lang="en-US" sz="3800" dirty="0"/>
              <a:t>Site Plan 2022</a:t>
            </a:r>
          </a:p>
          <a:p>
            <a:pPr eaLnBrk="1" hangingPunct="1">
              <a:buFont typeface="Arial" charset="0"/>
              <a:buChar char="•"/>
            </a:pPr>
            <a:r>
              <a:rPr lang="en-US" sz="4400" dirty="0"/>
              <a:t>White Oak Storage</a:t>
            </a:r>
          </a:p>
          <a:p>
            <a:pPr lvl="1">
              <a:buFont typeface="Arial" charset="0"/>
              <a:buChar char="•"/>
            </a:pPr>
            <a:r>
              <a:rPr lang="en-US" sz="3800" dirty="0"/>
              <a:t>Conditional Use 2022</a:t>
            </a:r>
          </a:p>
          <a:p>
            <a:pPr eaLnBrk="1" hangingPunct="1">
              <a:buFont typeface="Arial" charset="0"/>
              <a:buChar char="•"/>
            </a:pPr>
            <a:endParaRPr lang="en-US" sz="4400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0DD978-9901-24BB-CA5A-DE1C1FBC0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Progress</a:t>
            </a:r>
          </a:p>
        </p:txBody>
      </p:sp>
      <p:pic>
        <p:nvPicPr>
          <p:cNvPr id="5" name="Picture 4" descr="A high angle view of a building&#10;&#10;Description automatically generated with low confidence">
            <a:extLst>
              <a:ext uri="{FF2B5EF4-FFF2-40B4-BE49-F238E27FC236}">
                <a16:creationId xmlns:a16="http://schemas.microsoft.com/office/drawing/2014/main" id="{A8F02ABE-5482-255C-65A5-60131BE5D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196" y="2331720"/>
            <a:ext cx="5468086" cy="3072370"/>
          </a:xfrm>
          <a:prstGeom prst="rect">
            <a:avLst/>
          </a:prstGeom>
        </p:spPr>
      </p:pic>
      <p:pic>
        <p:nvPicPr>
          <p:cNvPr id="8" name="Picture 7" descr="A picture containing text, screenshot, display, different&#10;&#10;Description automatically generated">
            <a:extLst>
              <a:ext uri="{FF2B5EF4-FFF2-40B4-BE49-F238E27FC236}">
                <a16:creationId xmlns:a16="http://schemas.microsoft.com/office/drawing/2014/main" id="{D937217D-5066-F945-0184-5A1CD7BA00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2" t="22568" r="61340" b="27198"/>
          <a:stretch/>
        </p:blipFill>
        <p:spPr>
          <a:xfrm>
            <a:off x="9244964" y="2331720"/>
            <a:ext cx="2834640" cy="3984123"/>
          </a:xfrm>
          <a:prstGeom prst="rect">
            <a:avLst/>
          </a:prstGeom>
        </p:spPr>
      </p:pic>
      <p:pic>
        <p:nvPicPr>
          <p:cNvPr id="10" name="Picture 9" descr="A picture containing outdoor, building, sky, tree&#10;&#10;Description automatically generated">
            <a:extLst>
              <a:ext uri="{FF2B5EF4-FFF2-40B4-BE49-F238E27FC236}">
                <a16:creationId xmlns:a16="http://schemas.microsoft.com/office/drawing/2014/main" id="{76D7208B-E6E2-EC12-0391-2D7D59B29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90" y="6381181"/>
            <a:ext cx="3855472" cy="2570314"/>
          </a:xfrm>
          <a:prstGeom prst="rect">
            <a:avLst/>
          </a:prstGeom>
        </p:spPr>
      </p:pic>
      <p:pic>
        <p:nvPicPr>
          <p:cNvPr id="18" name="Picture 17" descr="Graphical user interface&#10;&#10;Description automatically generated">
            <a:extLst>
              <a:ext uri="{FF2B5EF4-FFF2-40B4-BE49-F238E27FC236}">
                <a16:creationId xmlns:a16="http://schemas.microsoft.com/office/drawing/2014/main" id="{2B7AB370-494F-B4F7-6900-758AB56136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6" t="1851" r="20179" b="36592"/>
          <a:stretch/>
        </p:blipFill>
        <p:spPr>
          <a:xfrm>
            <a:off x="12165195" y="5491424"/>
            <a:ext cx="4422339" cy="25703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759916-789E-E1FE-84F2-2972F704F94C}"/>
              </a:ext>
            </a:extLst>
          </p:cNvPr>
          <p:cNvSpPr txBox="1"/>
          <p:nvPr/>
        </p:nvSpPr>
        <p:spPr>
          <a:xfrm>
            <a:off x="12327763" y="4323781"/>
            <a:ext cx="4097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463 DU’s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±71,000 sf Commercial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724CBE-9F55-3233-28EE-4EEB706AD634}"/>
              </a:ext>
            </a:extLst>
          </p:cNvPr>
          <p:cNvSpPr txBox="1"/>
          <p:nvPr/>
        </p:nvSpPr>
        <p:spPr>
          <a:xfrm>
            <a:off x="8318150" y="8307904"/>
            <a:ext cx="4097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387 DU’s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A2F122-AD56-65DC-3381-9445360B1F3E}"/>
              </a:ext>
            </a:extLst>
          </p:cNvPr>
          <p:cNvSpPr txBox="1"/>
          <p:nvPr/>
        </p:nvSpPr>
        <p:spPr>
          <a:xfrm>
            <a:off x="9423573" y="5362424"/>
            <a:ext cx="2818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±12 Mil Non Res sf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(±6 Mil Res sf)</a:t>
            </a:r>
          </a:p>
        </p:txBody>
      </p:sp>
    </p:spTree>
    <p:extLst>
      <p:ext uri="{BB962C8B-B14F-4D97-AF65-F5344CB8AC3E}">
        <p14:creationId xmlns:p14="http://schemas.microsoft.com/office/powerpoint/2010/main" val="3264642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76E1A-131C-82F3-BAC3-AA4DE4D92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19" y="2331720"/>
            <a:ext cx="7369743" cy="1759017"/>
          </a:xfrm>
        </p:spPr>
        <p:txBody>
          <a:bodyPr>
            <a:normAutofit fontScale="77500" lnSpcReduction="20000"/>
          </a:bodyPr>
          <a:lstStyle/>
          <a:p>
            <a:pPr marL="0" indent="0" eaLnBrk="1" hangingPunct="1">
              <a:buNone/>
            </a:pPr>
            <a:r>
              <a:rPr lang="en-US" sz="4400" dirty="0"/>
              <a:t>Hillandale Local Park</a:t>
            </a:r>
          </a:p>
          <a:p>
            <a:pPr marL="0" indent="0" eaLnBrk="1" hangingPunct="1">
              <a:buNone/>
            </a:pPr>
            <a:r>
              <a:rPr lang="en-US" sz="2800" dirty="0"/>
              <a:t>Under Construction - Anticipated reopening: September 2023</a:t>
            </a:r>
          </a:p>
          <a:p>
            <a:pPr eaLnBrk="1" hangingPunct="1">
              <a:buFont typeface="Arial" charset="0"/>
              <a:buChar char="•"/>
            </a:pPr>
            <a:endParaRPr lang="en-US" sz="4400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0DD978-9901-24BB-CA5A-DE1C1FBC0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Parks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3D856A-3D4B-6697-5457-5949D2B9E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30" t="21615" r="21842" b="13826"/>
          <a:stretch/>
        </p:blipFill>
        <p:spPr>
          <a:xfrm>
            <a:off x="10282990" y="3694213"/>
            <a:ext cx="5384740" cy="5197642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7160CC6-71BF-D9C5-40A7-B04BE16B09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" r="7394"/>
          <a:stretch/>
        </p:blipFill>
        <p:spPr>
          <a:xfrm>
            <a:off x="1638300" y="3549841"/>
            <a:ext cx="7719462" cy="5902975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F4543E-2997-D926-0C76-4C733E928D60}"/>
              </a:ext>
            </a:extLst>
          </p:cNvPr>
          <p:cNvSpPr txBox="1">
            <a:spLocks/>
          </p:cNvSpPr>
          <p:nvPr/>
        </p:nvSpPr>
        <p:spPr>
          <a:xfrm>
            <a:off x="9562698" y="2331720"/>
            <a:ext cx="7369743" cy="1362493"/>
          </a:xfrm>
          <a:prstGeom prst="rect">
            <a:avLst/>
          </a:prstGeom>
        </p:spPr>
        <p:txBody>
          <a:bodyPr vert="horz" lIns="18288" tIns="45720" rIns="91440" bIns="45720" rtlCol="0">
            <a:normAutofit fontScale="77500" lnSpcReduction="20000"/>
          </a:bodyPr>
          <a:lstStyle>
            <a:lvl1pPr marL="342900" indent="-342900" algn="l" defTabSz="13716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4200" kern="1200">
                <a:solidFill>
                  <a:srgbClr val="333333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3600" kern="1200">
                <a:solidFill>
                  <a:srgbClr val="333333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3000" kern="1200">
                <a:solidFill>
                  <a:srgbClr val="333333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2700" kern="1200">
                <a:solidFill>
                  <a:srgbClr val="333333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2700" kern="1200">
                <a:solidFill>
                  <a:srgbClr val="333333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dirty="0" err="1"/>
              <a:t>Stonehedge</a:t>
            </a:r>
            <a:r>
              <a:rPr lang="en-US" sz="4400" dirty="0"/>
              <a:t> Local Park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/>
              <a:t>in Design Phase - Anticipated construction start: Fall 2024</a:t>
            </a:r>
          </a:p>
          <a:p>
            <a:pPr>
              <a:buFont typeface="Arial" charset="0"/>
              <a:buChar char="•"/>
            </a:pPr>
            <a:endParaRPr lang="en-US" sz="4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56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5E435-8803-4C7D-B1B7-8F060E8E4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E7BA8-F5A6-4B55-8512-07D382247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20" y="3368040"/>
            <a:ext cx="12222480" cy="461772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dirty="0"/>
              <a:t>Luis Estrada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dirty="0"/>
              <a:t>Planner, Midcounty Planning Division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dirty="0">
                <a:hlinkClick r:id="rId2"/>
              </a:rPr>
              <a:t>luis.estrada@montgomeryplanning.org</a:t>
            </a:r>
            <a:endParaRPr lang="en-US" dirty="0"/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dirty="0"/>
              <a:t>301.495.4641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dirty="0"/>
              <a:t>Jessica McVary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dirty="0"/>
              <a:t>Planning Supervisor, </a:t>
            </a:r>
            <a:r>
              <a:rPr lang="en-US" dirty="0" err="1"/>
              <a:t>Midcounty</a:t>
            </a:r>
            <a:r>
              <a:rPr lang="en-US" dirty="0"/>
              <a:t> Planning Division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dirty="0">
                <a:hlinkClick r:id="rId3"/>
              </a:rPr>
              <a:t>jessica.mcvary@montgomeryplanning.org</a:t>
            </a:r>
            <a:endParaRPr lang="en-US" dirty="0"/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dirty="0"/>
              <a:t>301.495.4723</a:t>
            </a:r>
          </a:p>
        </p:txBody>
      </p:sp>
    </p:spTree>
    <p:extLst>
      <p:ext uri="{BB962C8B-B14F-4D97-AF65-F5344CB8AC3E}">
        <p14:creationId xmlns:p14="http://schemas.microsoft.com/office/powerpoint/2010/main" val="747735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pic>
        <p:nvPicPr>
          <p:cNvPr id="2050" name="Picture 2" descr="Areas map">
            <a:extLst>
              <a:ext uri="{FF2B5EF4-FFF2-40B4-BE49-F238E27FC236}">
                <a16:creationId xmlns:a16="http://schemas.microsoft.com/office/drawing/2014/main" id="{6C5DF75C-8001-4D59-8C6B-E32E85B8C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116866"/>
            <a:ext cx="8789893" cy="732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B6FF20-976D-4ADF-9171-B202F13FA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19" y="2331720"/>
            <a:ext cx="8069581" cy="6949440"/>
          </a:xfrm>
        </p:spPr>
        <p:txBody>
          <a:bodyPr>
            <a:normAutofit/>
          </a:bodyPr>
          <a:lstStyle/>
          <a:p>
            <a:r>
              <a:rPr lang="en-US" sz="3600" dirty="0"/>
              <a:t>Introductions</a:t>
            </a:r>
          </a:p>
          <a:p>
            <a:r>
              <a:rPr lang="en-US" sz="3600" dirty="0"/>
              <a:t>Montgomery Planning Intro</a:t>
            </a:r>
          </a:p>
          <a:p>
            <a:r>
              <a:rPr lang="en-US" sz="3600" dirty="0"/>
              <a:t>Master Plan Process and Limitations</a:t>
            </a:r>
          </a:p>
          <a:p>
            <a:r>
              <a:rPr lang="en-US" sz="3600" dirty="0"/>
              <a:t>WOSG Master Plan</a:t>
            </a:r>
          </a:p>
          <a:p>
            <a:r>
              <a:rPr lang="en-US" sz="3600" dirty="0"/>
              <a:t>Implementation Status</a:t>
            </a:r>
          </a:p>
          <a:p>
            <a:r>
              <a:rPr lang="en-US" sz="3600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31003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Montgomery Planning – Who We Are</a:t>
            </a:r>
          </a:p>
        </p:txBody>
      </p:sp>
      <p:pic>
        <p:nvPicPr>
          <p:cNvPr id="2050" name="Picture 2" descr="Areas map">
            <a:extLst>
              <a:ext uri="{FF2B5EF4-FFF2-40B4-BE49-F238E27FC236}">
                <a16:creationId xmlns:a16="http://schemas.microsoft.com/office/drawing/2014/main" id="{6C5DF75C-8001-4D59-8C6B-E32E85B8C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116866"/>
            <a:ext cx="8789893" cy="732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B6FF20-976D-4ADF-9171-B202F13FA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19" y="2331720"/>
            <a:ext cx="8069581" cy="6949440"/>
          </a:xfrm>
        </p:spPr>
        <p:txBody>
          <a:bodyPr>
            <a:normAutofit/>
          </a:bodyPr>
          <a:lstStyle/>
          <a:p>
            <a:r>
              <a:rPr lang="en-US" sz="3600" dirty="0"/>
              <a:t>Part of the Maryland-National Capital Park and Planning Commission (M-NCPPC)</a:t>
            </a:r>
          </a:p>
          <a:p>
            <a:r>
              <a:rPr lang="en-US" sz="3600" dirty="0"/>
              <a:t>Organized in multi-disciplinary geographic teams as well as several other divisions including Countywide Planning and Policy and Research and Strategic Projects.</a:t>
            </a:r>
          </a:p>
        </p:txBody>
      </p:sp>
    </p:spTree>
    <p:extLst>
      <p:ext uri="{BB962C8B-B14F-4D97-AF65-F5344CB8AC3E}">
        <p14:creationId xmlns:p14="http://schemas.microsoft.com/office/powerpoint/2010/main" val="2135572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Montgomery Planning – What We Do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B6FF20-976D-4ADF-9171-B202F13FA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20" y="2331720"/>
            <a:ext cx="14863156" cy="694944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00"/>
                </a:solidFill>
                <a:ea typeface="Source Sans Pro" panose="020B0503030403020204" pitchFamily="34" charset="0"/>
              </a:rPr>
              <a:t>Develop plans and establish policies for the natural and built environments </a:t>
            </a:r>
            <a:r>
              <a:rPr lang="en-US" sz="3600" b="0" i="0" dirty="0">
                <a:solidFill>
                  <a:srgbClr val="000000"/>
                </a:solidFill>
                <a:effectLst/>
                <a:ea typeface="Source Sans Pro" panose="020B0503030403020204" pitchFamily="34" charset="0"/>
              </a:rPr>
              <a:t>for current and future generations.</a:t>
            </a:r>
          </a:p>
          <a:p>
            <a:pPr lvl="1"/>
            <a:r>
              <a:rPr lang="en-US" dirty="0">
                <a:solidFill>
                  <a:srgbClr val="000000"/>
                </a:solidFill>
                <a:ea typeface="Source Sans Pro" panose="020B0503030403020204" pitchFamily="34" charset="0"/>
              </a:rPr>
              <a:t>Land use and transportation planning strategies; 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ea typeface="Source Sans Pro" panose="020B0503030403020204" pitchFamily="34" charset="0"/>
              </a:rPr>
              <a:t>Community and countywide plans;</a:t>
            </a:r>
          </a:p>
          <a:p>
            <a:pPr lvl="1"/>
            <a:r>
              <a:rPr lang="en-US" dirty="0">
                <a:solidFill>
                  <a:srgbClr val="000000"/>
                </a:solidFill>
                <a:ea typeface="Source Sans Pro" panose="020B0503030403020204" pitchFamily="34" charset="0"/>
              </a:rPr>
              <a:t>Review of development applications;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ea typeface="Source Sans Pro" panose="020B0503030403020204" pitchFamily="34" charset="0"/>
              </a:rPr>
              <a:t>Updates to land use and zoning regulations;</a:t>
            </a:r>
          </a:p>
          <a:p>
            <a:pPr lvl="1"/>
            <a:r>
              <a:rPr lang="en-US" dirty="0">
                <a:solidFill>
                  <a:srgbClr val="000000"/>
                </a:solidFill>
                <a:ea typeface="Source Sans Pro" panose="020B0503030403020204" pitchFamily="34" charset="0"/>
              </a:rPr>
              <a:t>Cutting-edge research; and 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ea typeface="Source Sans Pro" panose="020B0503030403020204" pitchFamily="34" charset="0"/>
              </a:rPr>
              <a:t>Historic preservation.</a:t>
            </a:r>
          </a:p>
        </p:txBody>
      </p:sp>
    </p:spTree>
    <p:extLst>
      <p:ext uri="{BB962C8B-B14F-4D97-AF65-F5344CB8AC3E}">
        <p14:creationId xmlns:p14="http://schemas.microsoft.com/office/powerpoint/2010/main" val="254264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43C04-2EE4-46EE-890B-9C237D3EF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21" y="3663209"/>
            <a:ext cx="7328036" cy="5641207"/>
          </a:xfrm>
          <a:ln w="28575">
            <a:solidFill>
              <a:srgbClr val="3C90FF"/>
            </a:solidFill>
          </a:ln>
        </p:spPr>
        <p:txBody>
          <a:bodyPr vert="horz" lIns="18288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3C90FF"/>
                </a:solidFill>
                <a:latin typeface="Source Sans Pro"/>
                <a:ea typeface="Source Sans Pro"/>
              </a:rPr>
              <a:t>  Master Plans seek to:</a:t>
            </a:r>
          </a:p>
          <a:p>
            <a:pPr marL="690563" lvl="1" indent="-288925"/>
            <a:r>
              <a:rPr lang="en-US" sz="2800" dirty="0">
                <a:solidFill>
                  <a:schemeClr val="tx2"/>
                </a:solidFill>
                <a:latin typeface="Source Sans Pro"/>
                <a:ea typeface="Source Sans Pro"/>
              </a:rPr>
              <a:t>Engage the community to define a vision</a:t>
            </a:r>
          </a:p>
          <a:p>
            <a:pPr marL="690563" lvl="1" indent="-288925"/>
            <a:r>
              <a:rPr lang="en-US" sz="2800" dirty="0">
                <a:solidFill>
                  <a:schemeClr val="tx2"/>
                </a:solidFill>
                <a:latin typeface="Source Sans Pro"/>
                <a:ea typeface="Source Sans Pro"/>
              </a:rPr>
              <a:t>Prepare land use and zoning recommendations </a:t>
            </a:r>
          </a:p>
          <a:p>
            <a:pPr marL="690563" lvl="1" indent="-288925"/>
            <a:r>
              <a:rPr lang="en-US" sz="2800" dirty="0">
                <a:solidFill>
                  <a:schemeClr val="tx2"/>
                </a:solidFill>
                <a:latin typeface="Source Sans Pro"/>
                <a:ea typeface="Source Sans Pro"/>
              </a:rPr>
              <a:t>Prepare recommendations on transportation infrastructure, environmental assets, community facilities  </a:t>
            </a:r>
            <a:endParaRPr lang="en-US" sz="2800" dirty="0">
              <a:solidFill>
                <a:schemeClr val="tx2"/>
              </a:solidFill>
              <a:ea typeface="Source Sans Pro"/>
            </a:endParaRPr>
          </a:p>
          <a:p>
            <a:pPr marL="690563" lvl="1" indent="-288925"/>
            <a:r>
              <a:rPr lang="en-US" sz="2800" dirty="0">
                <a:solidFill>
                  <a:schemeClr val="tx2"/>
                </a:solidFill>
                <a:latin typeface="Source Sans Pro"/>
                <a:ea typeface="Source Sans Pro"/>
              </a:rPr>
              <a:t>Support and prioritize equity</a:t>
            </a:r>
          </a:p>
          <a:p>
            <a:pPr marL="690563" lvl="1" indent="-288925"/>
            <a:r>
              <a:rPr lang="en-US" sz="2800" dirty="0">
                <a:solidFill>
                  <a:schemeClr val="tx2"/>
                </a:solidFill>
                <a:latin typeface="Source Sans Pro"/>
                <a:ea typeface="Source Sans Pro"/>
              </a:rPr>
              <a:t>Serve as a guide for future development</a:t>
            </a:r>
          </a:p>
          <a:p>
            <a:pPr marL="690563" lvl="1" indent="-288925"/>
            <a:r>
              <a:rPr lang="en-US" sz="2800" dirty="0">
                <a:solidFill>
                  <a:schemeClr val="tx2"/>
                </a:solidFill>
                <a:latin typeface="Source Sans Pro"/>
                <a:ea typeface="Source Sans Pro"/>
              </a:rPr>
              <a:t>Incorporate county policy guidance from Climate Action Plan, Vision Zero Resolution, among others</a:t>
            </a:r>
            <a:endParaRPr lang="en-US" sz="2800" dirty="0">
              <a:solidFill>
                <a:schemeClr val="tx2"/>
              </a:solidFill>
              <a:ea typeface="Source Sans Pro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DB7289-BD74-3379-780C-C3A3E328229B}"/>
              </a:ext>
            </a:extLst>
          </p:cNvPr>
          <p:cNvSpPr txBox="1">
            <a:spLocks/>
          </p:cNvSpPr>
          <p:nvPr/>
        </p:nvSpPr>
        <p:spPr>
          <a:xfrm>
            <a:off x="1798320" y="609600"/>
            <a:ext cx="14996160" cy="1645920"/>
          </a:xfrm>
          <a:prstGeom prst="rect">
            <a:avLst/>
          </a:prstGeom>
        </p:spPr>
        <p:txBody>
          <a:bodyPr vert="horz" lIns="0" tIns="45720" rIns="91440" bIns="0" rtlCol="0" anchor="b">
            <a:normAutofit/>
          </a:bodyPr>
          <a:lstStyle>
            <a:lvl1pPr algn="l" defTabSz="13716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0" kern="1200">
                <a:solidFill>
                  <a:srgbClr val="3C90FF"/>
                </a:solidFill>
                <a:latin typeface="Source Sans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Master or Sector Plans 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BC415E6-22C2-94A7-CB62-4A5FE91DAAB5}"/>
              </a:ext>
            </a:extLst>
          </p:cNvPr>
          <p:cNvSpPr txBox="1">
            <a:spLocks/>
          </p:cNvSpPr>
          <p:nvPr/>
        </p:nvSpPr>
        <p:spPr>
          <a:xfrm>
            <a:off x="9314043" y="3663210"/>
            <a:ext cx="7328035" cy="5641206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vert="horz" lIns="18288" tIns="45720" rIns="91440" bIns="45720" rtlCol="0">
            <a:normAutofit fontScale="92500" lnSpcReduction="10000"/>
          </a:bodyPr>
          <a:lstStyle>
            <a:lvl1pPr marL="342900" indent="-342900" algn="l" defTabSz="13716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4200" kern="1200">
                <a:solidFill>
                  <a:srgbClr val="333333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3600" kern="1200">
                <a:solidFill>
                  <a:srgbClr val="333333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3000" kern="1200">
                <a:solidFill>
                  <a:srgbClr val="333333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2700" kern="1200">
                <a:solidFill>
                  <a:srgbClr val="333333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2700" kern="1200">
                <a:solidFill>
                  <a:srgbClr val="333333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>
                <a:solidFill>
                  <a:srgbClr val="C00000"/>
                </a:solidFill>
              </a:rPr>
              <a:t>  Master Plans cannot:</a:t>
            </a:r>
          </a:p>
          <a:p>
            <a:pPr marL="690563" lvl="1" indent="-225425"/>
            <a:r>
              <a:rPr lang="en-US" sz="2600" dirty="0"/>
              <a:t>Ensure redevelopment or reinvestment occurs</a:t>
            </a:r>
          </a:p>
          <a:p>
            <a:pPr marL="690563" lvl="1" indent="-225425"/>
            <a:r>
              <a:rPr lang="en-US" sz="2600" dirty="0"/>
              <a:t>Bring specific retailers / commercial uses to an area</a:t>
            </a:r>
          </a:p>
          <a:p>
            <a:pPr marL="690563" lvl="1" indent="-225425"/>
            <a:r>
              <a:rPr lang="en-US" sz="2600" dirty="0"/>
              <a:t>Revoke existing approvals for development</a:t>
            </a:r>
          </a:p>
          <a:p>
            <a:pPr marL="690563" lvl="1" indent="-225425"/>
            <a:r>
              <a:rPr lang="en-US" sz="2600" dirty="0"/>
              <a:t>Require adjacent property owners to consolidate land</a:t>
            </a:r>
          </a:p>
          <a:p>
            <a:pPr marL="690563" lvl="1" indent="-225425"/>
            <a:r>
              <a:rPr lang="en-US" sz="2600" dirty="0"/>
              <a:t>Fund capital improvement projects</a:t>
            </a:r>
          </a:p>
          <a:p>
            <a:pPr marL="690563" lvl="1" indent="-225425"/>
            <a:r>
              <a:rPr lang="en-US" sz="2600" dirty="0"/>
              <a:t>Address roadway operational issues (stop lights, stop signs, etc.)</a:t>
            </a:r>
          </a:p>
          <a:p>
            <a:pPr marL="690563" lvl="1" indent="-225425"/>
            <a:r>
              <a:rPr lang="en-US" sz="2600" dirty="0"/>
              <a:t>Address code enforcement / crime</a:t>
            </a:r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E6225B7D-3BC2-638E-8768-088378FCD110}"/>
              </a:ext>
            </a:extLst>
          </p:cNvPr>
          <p:cNvSpPr txBox="1">
            <a:spLocks/>
          </p:cNvSpPr>
          <p:nvPr/>
        </p:nvSpPr>
        <p:spPr>
          <a:xfrm>
            <a:off x="1645920" y="2331720"/>
            <a:ext cx="15776666" cy="1122943"/>
          </a:xfrm>
          <a:prstGeom prst="rect">
            <a:avLst/>
          </a:prstGeom>
        </p:spPr>
        <p:txBody>
          <a:bodyPr vert="horz" lIns="18288" tIns="45720" rIns="91440" bIns="45720" rtlCol="0">
            <a:normAutofit fontScale="92500" lnSpcReduction="20000"/>
          </a:bodyPr>
          <a:lstStyle>
            <a:lvl1pPr marL="342900" indent="-342900" algn="l" defTabSz="13716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4200" kern="1200">
                <a:solidFill>
                  <a:srgbClr val="333333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1028700" indent="-342900" algn="l" defTabSz="13716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3600" kern="1200">
                <a:solidFill>
                  <a:srgbClr val="333333"/>
                </a:solidFill>
                <a:latin typeface="Source Sans Pro" panose="020B0503030403020204" pitchFamily="34" charset="0"/>
                <a:ea typeface="+mn-ea"/>
                <a:cs typeface="+mn-cs"/>
              </a:defRPr>
            </a:lvl2pPr>
            <a:lvl3pPr marL="1714500" indent="-342900" algn="l" defTabSz="13716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3000" kern="1200">
                <a:solidFill>
                  <a:srgbClr val="333333"/>
                </a:solidFill>
                <a:latin typeface="Source Sans Pro" panose="020B0503030403020204" pitchFamily="34" charset="0"/>
                <a:ea typeface="+mn-ea"/>
                <a:cs typeface="+mn-cs"/>
              </a:defRPr>
            </a:lvl3pPr>
            <a:lvl4pPr marL="2400300" indent="-342900" algn="l" defTabSz="13716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2700" kern="1200">
                <a:solidFill>
                  <a:srgbClr val="333333"/>
                </a:solidFill>
                <a:latin typeface="Source Sans Pro" panose="020B0503030403020204" pitchFamily="34" charset="0"/>
                <a:ea typeface="+mn-ea"/>
                <a:cs typeface="+mn-cs"/>
              </a:defRPr>
            </a:lvl4pPr>
            <a:lvl5pPr marL="3086100" indent="-342900" algn="l" defTabSz="13716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2700" kern="1200">
                <a:solidFill>
                  <a:srgbClr val="333333"/>
                </a:solidFill>
                <a:latin typeface="Source Sans Pro" panose="020B0503030403020204" pitchFamily="34" charset="0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rgbClr val="000000"/>
                </a:solidFill>
                <a:ea typeface="Source Sans Pro" panose="020B0503030403020204" pitchFamily="34" charset="0"/>
              </a:rPr>
              <a:t>Master Plans create a vision for the future with specific recommendations to help implement that vision.</a:t>
            </a:r>
          </a:p>
        </p:txBody>
      </p:sp>
    </p:spTree>
    <p:extLst>
      <p:ext uri="{BB962C8B-B14F-4D97-AF65-F5344CB8AC3E}">
        <p14:creationId xmlns:p14="http://schemas.microsoft.com/office/powerpoint/2010/main" val="364534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215C70C-D354-4FEE-B6E5-CE9AF46F9708}"/>
              </a:ext>
            </a:extLst>
          </p:cNvPr>
          <p:cNvSpPr txBox="1">
            <a:spLocks/>
          </p:cNvSpPr>
          <p:nvPr/>
        </p:nvSpPr>
        <p:spPr>
          <a:xfrm>
            <a:off x="1798320" y="609600"/>
            <a:ext cx="14996160" cy="1645920"/>
          </a:xfrm>
          <a:prstGeom prst="rect">
            <a:avLst/>
          </a:prstGeom>
        </p:spPr>
        <p:txBody>
          <a:bodyPr vert="horz" lIns="0" tIns="45720" rIns="91440" bIns="0" rtlCol="0" anchor="b">
            <a:normAutofit/>
          </a:bodyPr>
          <a:lstStyle>
            <a:lvl1pPr algn="l" defTabSz="13716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b="0" kern="1200">
                <a:solidFill>
                  <a:srgbClr val="3C90FF"/>
                </a:solidFill>
                <a:latin typeface="Source Sans Pro Light" panose="020B0403030403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Midcounty Planning Division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687A3E2-8D55-4FB1-9EB5-825883DD0E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31" b="19826"/>
          <a:stretch/>
        </p:blipFill>
        <p:spPr bwMode="auto">
          <a:xfrm>
            <a:off x="3678611" y="2371632"/>
            <a:ext cx="11235578" cy="695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FB8A7A9-C3C6-2638-1E80-D58924D2E1BE}"/>
              </a:ext>
            </a:extLst>
          </p:cNvPr>
          <p:cNvSpPr/>
          <p:nvPr/>
        </p:nvSpPr>
        <p:spPr>
          <a:xfrm>
            <a:off x="12039600" y="6598227"/>
            <a:ext cx="1246909" cy="1371600"/>
          </a:xfrm>
          <a:custGeom>
            <a:avLst/>
            <a:gdLst>
              <a:gd name="connsiteX0" fmla="*/ 287482 w 1246909"/>
              <a:gd name="connsiteY0" fmla="*/ 1371600 h 1371600"/>
              <a:gd name="connsiteX1" fmla="*/ 228600 w 1246909"/>
              <a:gd name="connsiteY1" fmla="*/ 1340428 h 1371600"/>
              <a:gd name="connsiteX2" fmla="*/ 214745 w 1246909"/>
              <a:gd name="connsiteY2" fmla="*/ 1201882 h 1371600"/>
              <a:gd name="connsiteX3" fmla="*/ 180109 w 1246909"/>
              <a:gd name="connsiteY3" fmla="*/ 1132609 h 1371600"/>
              <a:gd name="connsiteX4" fmla="*/ 124691 w 1246909"/>
              <a:gd name="connsiteY4" fmla="*/ 1052946 h 1371600"/>
              <a:gd name="connsiteX5" fmla="*/ 65809 w 1246909"/>
              <a:gd name="connsiteY5" fmla="*/ 1028700 h 1371600"/>
              <a:gd name="connsiteX6" fmla="*/ 48491 w 1246909"/>
              <a:gd name="connsiteY6" fmla="*/ 1004455 h 1371600"/>
              <a:gd name="connsiteX7" fmla="*/ 0 w 1246909"/>
              <a:gd name="connsiteY7" fmla="*/ 1000991 h 1371600"/>
              <a:gd name="connsiteX8" fmla="*/ 148936 w 1246909"/>
              <a:gd name="connsiteY8" fmla="*/ 779318 h 1371600"/>
              <a:gd name="connsiteX9" fmla="*/ 197427 w 1246909"/>
              <a:gd name="connsiteY9" fmla="*/ 699655 h 1371600"/>
              <a:gd name="connsiteX10" fmla="*/ 637309 w 1246909"/>
              <a:gd name="connsiteY10" fmla="*/ 353291 h 1371600"/>
              <a:gd name="connsiteX11" fmla="*/ 914400 w 1246909"/>
              <a:gd name="connsiteY11" fmla="*/ 128155 h 1371600"/>
              <a:gd name="connsiteX12" fmla="*/ 1011382 w 1246909"/>
              <a:gd name="connsiteY12" fmla="*/ 0 h 1371600"/>
              <a:gd name="connsiteX13" fmla="*/ 1129145 w 1246909"/>
              <a:gd name="connsiteY13" fmla="*/ 65809 h 1371600"/>
              <a:gd name="connsiteX14" fmla="*/ 1181100 w 1246909"/>
              <a:gd name="connsiteY14" fmla="*/ 183573 h 1371600"/>
              <a:gd name="connsiteX15" fmla="*/ 1215736 w 1246909"/>
              <a:gd name="connsiteY15" fmla="*/ 311728 h 1371600"/>
              <a:gd name="connsiteX16" fmla="*/ 1229591 w 1246909"/>
              <a:gd name="connsiteY16" fmla="*/ 415637 h 1371600"/>
              <a:gd name="connsiteX17" fmla="*/ 1246909 w 1246909"/>
              <a:gd name="connsiteY17" fmla="*/ 526473 h 1371600"/>
              <a:gd name="connsiteX18" fmla="*/ 1239982 w 1246909"/>
              <a:gd name="connsiteY18" fmla="*/ 557646 h 1371600"/>
              <a:gd name="connsiteX19" fmla="*/ 782782 w 1246909"/>
              <a:gd name="connsiteY19" fmla="*/ 1343891 h 1371600"/>
              <a:gd name="connsiteX20" fmla="*/ 661555 w 1246909"/>
              <a:gd name="connsiteY20" fmla="*/ 1319646 h 1371600"/>
              <a:gd name="connsiteX21" fmla="*/ 529936 w 1246909"/>
              <a:gd name="connsiteY21" fmla="*/ 1302328 h 1371600"/>
              <a:gd name="connsiteX22" fmla="*/ 457200 w 1246909"/>
              <a:gd name="connsiteY22" fmla="*/ 1319646 h 1371600"/>
              <a:gd name="connsiteX23" fmla="*/ 287482 w 1246909"/>
              <a:gd name="connsiteY23" fmla="*/ 137160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46909" h="1371600">
                <a:moveTo>
                  <a:pt x="287482" y="1371600"/>
                </a:moveTo>
                <a:lnTo>
                  <a:pt x="228600" y="1340428"/>
                </a:lnTo>
                <a:lnTo>
                  <a:pt x="214745" y="1201882"/>
                </a:lnTo>
                <a:lnTo>
                  <a:pt x="180109" y="1132609"/>
                </a:lnTo>
                <a:lnTo>
                  <a:pt x="124691" y="1052946"/>
                </a:lnTo>
                <a:lnTo>
                  <a:pt x="65809" y="1028700"/>
                </a:lnTo>
                <a:lnTo>
                  <a:pt x="48491" y="1004455"/>
                </a:lnTo>
                <a:lnTo>
                  <a:pt x="0" y="1000991"/>
                </a:lnTo>
                <a:lnTo>
                  <a:pt x="148936" y="779318"/>
                </a:lnTo>
                <a:lnTo>
                  <a:pt x="197427" y="699655"/>
                </a:lnTo>
                <a:lnTo>
                  <a:pt x="637309" y="353291"/>
                </a:lnTo>
                <a:lnTo>
                  <a:pt x="914400" y="128155"/>
                </a:lnTo>
                <a:lnTo>
                  <a:pt x="1011382" y="0"/>
                </a:lnTo>
                <a:lnTo>
                  <a:pt x="1129145" y="65809"/>
                </a:lnTo>
                <a:lnTo>
                  <a:pt x="1181100" y="183573"/>
                </a:lnTo>
                <a:lnTo>
                  <a:pt x="1215736" y="311728"/>
                </a:lnTo>
                <a:lnTo>
                  <a:pt x="1229591" y="415637"/>
                </a:lnTo>
                <a:lnTo>
                  <a:pt x="1246909" y="526473"/>
                </a:lnTo>
                <a:lnTo>
                  <a:pt x="1239982" y="557646"/>
                </a:lnTo>
                <a:lnTo>
                  <a:pt x="782782" y="1343891"/>
                </a:lnTo>
                <a:lnTo>
                  <a:pt x="661555" y="1319646"/>
                </a:lnTo>
                <a:lnTo>
                  <a:pt x="529936" y="1302328"/>
                </a:lnTo>
                <a:lnTo>
                  <a:pt x="457200" y="1319646"/>
                </a:lnTo>
                <a:lnTo>
                  <a:pt x="287482" y="1371600"/>
                </a:lnTo>
                <a:close/>
              </a:path>
            </a:pathLst>
          </a:cu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4394291-44A5-1408-B9E2-DE8B091C1492}"/>
              </a:ext>
            </a:extLst>
          </p:cNvPr>
          <p:cNvSpPr/>
          <p:nvPr/>
        </p:nvSpPr>
        <p:spPr>
          <a:xfrm>
            <a:off x="13122442" y="7475621"/>
            <a:ext cx="1074821" cy="0"/>
          </a:xfrm>
          <a:custGeom>
            <a:avLst/>
            <a:gdLst>
              <a:gd name="connsiteX0" fmla="*/ 0 w 1074821"/>
              <a:gd name="connsiteY0" fmla="*/ 0 h 0"/>
              <a:gd name="connsiteX1" fmla="*/ 1074821 w 1074821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4821">
                <a:moveTo>
                  <a:pt x="0" y="0"/>
                </a:moveTo>
                <a:lnTo>
                  <a:pt x="1074821" y="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8534CD-7A92-F2DD-00F2-C58C929C99F1}"/>
              </a:ext>
            </a:extLst>
          </p:cNvPr>
          <p:cNvSpPr txBox="1"/>
          <p:nvPr/>
        </p:nvSpPr>
        <p:spPr>
          <a:xfrm>
            <a:off x="14197263" y="7170821"/>
            <a:ext cx="3192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White Oak Science Gateway MP</a:t>
            </a:r>
          </a:p>
        </p:txBody>
      </p:sp>
    </p:spTree>
    <p:extLst>
      <p:ext uri="{BB962C8B-B14F-4D97-AF65-F5344CB8AC3E}">
        <p14:creationId xmlns:p14="http://schemas.microsoft.com/office/powerpoint/2010/main" val="1772205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D978-9901-24BB-CA5A-DE1C1FBC0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White Oak Science Gateway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76E1A-131C-82F3-BAC3-AA4DE4D92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20" y="2395888"/>
            <a:ext cx="8046720" cy="6699985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None/>
            </a:pPr>
            <a:r>
              <a:rPr lang="en-US" sz="4400" b="1" dirty="0">
                <a:solidFill>
                  <a:srgbClr val="3C90FF"/>
                </a:solidFill>
              </a:rPr>
              <a:t>Purpose</a:t>
            </a:r>
          </a:p>
          <a:p>
            <a:pPr eaLnBrk="1" hangingPunct="1">
              <a:buFont typeface="Arial" charset="0"/>
              <a:buChar char="•"/>
            </a:pPr>
            <a:r>
              <a:rPr lang="en-US" sz="4400" dirty="0"/>
              <a:t>Leverage FDA and the FRC to promote </a:t>
            </a:r>
            <a:r>
              <a:rPr lang="en-US" sz="4400" dirty="0">
                <a:solidFill>
                  <a:srgbClr val="3C90FF"/>
                </a:solidFill>
              </a:rPr>
              <a:t>mixed-use development </a:t>
            </a:r>
            <a:r>
              <a:rPr lang="en-US" sz="4400" dirty="0"/>
              <a:t>at existing commercial centers.</a:t>
            </a:r>
          </a:p>
          <a:p>
            <a:pPr eaLnBrk="1" hangingPunct="1">
              <a:buFont typeface="Arial" charset="0"/>
              <a:buChar char="•"/>
            </a:pPr>
            <a:r>
              <a:rPr lang="en-US" sz="4400" dirty="0"/>
              <a:t>Provide more </a:t>
            </a:r>
            <a:r>
              <a:rPr lang="en-US" sz="4400" dirty="0">
                <a:solidFill>
                  <a:srgbClr val="3C90FF"/>
                </a:solidFill>
              </a:rPr>
              <a:t>employment opportunities </a:t>
            </a:r>
            <a:r>
              <a:rPr lang="en-US" sz="4400" dirty="0"/>
              <a:t>in the Eastern County. </a:t>
            </a:r>
          </a:p>
          <a:p>
            <a:pPr eaLnBrk="1" hangingPunct="1">
              <a:buFont typeface="Arial" charset="0"/>
              <a:buChar char="•"/>
            </a:pPr>
            <a:r>
              <a:rPr lang="en-US" sz="4400" dirty="0"/>
              <a:t>Implement the County’s vision to create a </a:t>
            </a:r>
            <a:r>
              <a:rPr lang="en-US" sz="4400" dirty="0">
                <a:solidFill>
                  <a:srgbClr val="3C90FF"/>
                </a:solidFill>
              </a:rPr>
              <a:t>Life Sciences Center</a:t>
            </a:r>
          </a:p>
          <a:p>
            <a:endParaRPr lang="en-US" dirty="0"/>
          </a:p>
        </p:txBody>
      </p:sp>
      <p:pic>
        <p:nvPicPr>
          <p:cNvPr id="4" name="Picture 2" descr="M:\ECSC\2013 Staff Draft\Staff Draft Maps\Existing Development.jpg">
            <a:extLst>
              <a:ext uri="{FF2B5EF4-FFF2-40B4-BE49-F238E27FC236}">
                <a16:creationId xmlns:a16="http://schemas.microsoft.com/office/drawing/2014/main" id="{1811DE64-A2AF-6F70-BBBE-14A3BADE0D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t="5342" r="2931" b="20306"/>
          <a:stretch/>
        </p:blipFill>
        <p:spPr bwMode="auto">
          <a:xfrm>
            <a:off x="9870924" y="2384971"/>
            <a:ext cx="6771156" cy="689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480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76E1A-131C-82F3-BAC3-AA4DE4D92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20" y="2331720"/>
            <a:ext cx="8046720" cy="6419828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buFont typeface="Arial" charset="0"/>
              <a:buChar char="•"/>
            </a:pPr>
            <a:r>
              <a:rPr lang="en-US" sz="4400" dirty="0">
                <a:solidFill>
                  <a:srgbClr val="3C90FF"/>
                </a:solidFill>
              </a:rPr>
              <a:t>Revitalize</a:t>
            </a:r>
            <a:r>
              <a:rPr lang="en-US" sz="4400" dirty="0"/>
              <a:t> older auto centric centers with mixed-use developments to serve as local community centers</a:t>
            </a:r>
          </a:p>
          <a:p>
            <a:pPr eaLnBrk="1" hangingPunct="1">
              <a:buFont typeface="Arial" charset="0"/>
              <a:buChar char="•"/>
            </a:pPr>
            <a:r>
              <a:rPr lang="en-US" sz="4400" dirty="0">
                <a:solidFill>
                  <a:srgbClr val="3C90FF"/>
                </a:solidFill>
              </a:rPr>
              <a:t>Develop</a:t>
            </a:r>
            <a:r>
              <a:rPr lang="en-US" sz="4400" dirty="0"/>
              <a:t> the Life Sciences Center as a new Town Center for East County</a:t>
            </a:r>
          </a:p>
          <a:p>
            <a:pPr eaLnBrk="1" hangingPunct="1">
              <a:buFont typeface="Arial" charset="0"/>
              <a:buChar char="•"/>
            </a:pPr>
            <a:r>
              <a:rPr lang="en-US" sz="4400" dirty="0">
                <a:solidFill>
                  <a:srgbClr val="3C90FF"/>
                </a:solidFill>
              </a:rPr>
              <a:t>Connect</a:t>
            </a:r>
            <a:r>
              <a:rPr lang="en-US" sz="4400" dirty="0"/>
              <a:t> all centers to transit around FDA via the recommended BRT and Circulator systems</a:t>
            </a:r>
          </a:p>
          <a:p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D5A6751-D235-D028-BA3C-E4DF7B302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640" y="1515952"/>
            <a:ext cx="6949440" cy="798999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168C32F-AE2E-3A4E-19D6-D845D0EB0C2E}"/>
              </a:ext>
            </a:extLst>
          </p:cNvPr>
          <p:cNvSpPr/>
          <p:nvPr/>
        </p:nvSpPr>
        <p:spPr>
          <a:xfrm>
            <a:off x="11606981" y="4847273"/>
            <a:ext cx="1327355" cy="1327355"/>
          </a:xfrm>
          <a:prstGeom prst="ellipse">
            <a:avLst/>
          </a:prstGeom>
          <a:noFill/>
          <a:ln w="60325">
            <a:solidFill>
              <a:srgbClr val="3C9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E69EDA-363D-5D0D-CAB6-B9815340B9F2}"/>
              </a:ext>
            </a:extLst>
          </p:cNvPr>
          <p:cNvSpPr/>
          <p:nvPr/>
        </p:nvSpPr>
        <p:spPr>
          <a:xfrm>
            <a:off x="13430897" y="3318900"/>
            <a:ext cx="2068933" cy="2068933"/>
          </a:xfrm>
          <a:prstGeom prst="ellipse">
            <a:avLst/>
          </a:prstGeom>
          <a:noFill/>
          <a:ln w="60325">
            <a:solidFill>
              <a:srgbClr val="3C9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C887320-E42E-3105-7F44-73658E750B04}"/>
              </a:ext>
            </a:extLst>
          </p:cNvPr>
          <p:cNvSpPr/>
          <p:nvPr/>
        </p:nvSpPr>
        <p:spPr>
          <a:xfrm>
            <a:off x="12668897" y="7385780"/>
            <a:ext cx="1327355" cy="1327355"/>
          </a:xfrm>
          <a:prstGeom prst="ellipse">
            <a:avLst/>
          </a:prstGeom>
          <a:noFill/>
          <a:ln w="60325">
            <a:solidFill>
              <a:srgbClr val="3C9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EFB24ED-9A47-F1A2-EBFD-82B67DD14B07}"/>
              </a:ext>
            </a:extLst>
          </p:cNvPr>
          <p:cNvSpPr/>
          <p:nvPr/>
        </p:nvSpPr>
        <p:spPr>
          <a:xfrm>
            <a:off x="10399039" y="6358594"/>
            <a:ext cx="828595" cy="828595"/>
          </a:xfrm>
          <a:prstGeom prst="ellipse">
            <a:avLst/>
          </a:prstGeom>
          <a:noFill/>
          <a:ln w="60325">
            <a:solidFill>
              <a:srgbClr val="3C9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2E8FEF4-1A95-E698-D00E-E6BBF0438CFF}"/>
              </a:ext>
            </a:extLst>
          </p:cNvPr>
          <p:cNvSpPr/>
          <p:nvPr/>
        </p:nvSpPr>
        <p:spPr>
          <a:xfrm>
            <a:off x="14450518" y="8797267"/>
            <a:ext cx="698995" cy="45719"/>
          </a:xfrm>
          <a:custGeom>
            <a:avLst/>
            <a:gdLst>
              <a:gd name="connsiteX0" fmla="*/ 0 w 779488"/>
              <a:gd name="connsiteY0" fmla="*/ 0 h 0"/>
              <a:gd name="connsiteX1" fmla="*/ 779488 w 779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9488">
                <a:moveTo>
                  <a:pt x="0" y="0"/>
                </a:moveTo>
                <a:lnTo>
                  <a:pt x="779488" y="0"/>
                </a:lnTo>
              </a:path>
            </a:pathLst>
          </a:custGeom>
          <a:noFill/>
          <a:ln w="60325">
            <a:solidFill>
              <a:schemeClr val="tx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8CDEBF4-6374-DB4E-1DBF-392054C6E3B5}"/>
              </a:ext>
            </a:extLst>
          </p:cNvPr>
          <p:cNvSpPr/>
          <p:nvPr/>
        </p:nvSpPr>
        <p:spPr>
          <a:xfrm flipV="1">
            <a:off x="14450518" y="9010838"/>
            <a:ext cx="698995" cy="45719"/>
          </a:xfrm>
          <a:custGeom>
            <a:avLst/>
            <a:gdLst>
              <a:gd name="connsiteX0" fmla="*/ 0 w 779488"/>
              <a:gd name="connsiteY0" fmla="*/ 0 h 0"/>
              <a:gd name="connsiteX1" fmla="*/ 779488 w 77948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9488">
                <a:moveTo>
                  <a:pt x="0" y="0"/>
                </a:moveTo>
                <a:lnTo>
                  <a:pt x="779488" y="0"/>
                </a:lnTo>
              </a:path>
            </a:pathLst>
          </a:custGeom>
          <a:noFill/>
          <a:ln w="6032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BBE1B7-DD2F-1D09-D367-460158B9DA30}"/>
              </a:ext>
            </a:extLst>
          </p:cNvPr>
          <p:cNvSpPr txBox="1"/>
          <p:nvPr/>
        </p:nvSpPr>
        <p:spPr>
          <a:xfrm>
            <a:off x="15149513" y="8612601"/>
            <a:ext cx="69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68C34C-0692-5FA5-C796-08ADC8101312}"/>
              </a:ext>
            </a:extLst>
          </p:cNvPr>
          <p:cNvSpPr txBox="1"/>
          <p:nvPr/>
        </p:nvSpPr>
        <p:spPr>
          <a:xfrm>
            <a:off x="15149512" y="8871891"/>
            <a:ext cx="115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75529"/>
                </a:solidFill>
              </a:rPr>
              <a:t>Circulator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0DD978-9901-24BB-CA5A-DE1C1FBC0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Plan Strategies</a:t>
            </a:r>
          </a:p>
        </p:txBody>
      </p:sp>
    </p:spTree>
    <p:extLst>
      <p:ext uri="{BB962C8B-B14F-4D97-AF65-F5344CB8AC3E}">
        <p14:creationId xmlns:p14="http://schemas.microsoft.com/office/powerpoint/2010/main" val="444444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76E1A-131C-82F3-BAC3-AA4DE4D92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5920" y="2331721"/>
            <a:ext cx="5397925" cy="3808194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buFont typeface="Arial" charset="0"/>
              <a:buChar char="•"/>
            </a:pPr>
            <a:r>
              <a:rPr lang="en-US" sz="4400" dirty="0"/>
              <a:t>Home 2 Suites by Hilton</a:t>
            </a:r>
          </a:p>
          <a:p>
            <a:pPr eaLnBrk="1" hangingPunct="1">
              <a:buFont typeface="Arial" charset="0"/>
              <a:buChar char="•"/>
            </a:pPr>
            <a:r>
              <a:rPr lang="en-US" sz="4400" dirty="0"/>
              <a:t>Adventist Hospital</a:t>
            </a:r>
          </a:p>
          <a:p>
            <a:pPr eaLnBrk="1" hangingPunct="1">
              <a:buFont typeface="Arial" charset="0"/>
              <a:buChar char="•"/>
            </a:pPr>
            <a:r>
              <a:rPr lang="en-US" sz="4400" dirty="0"/>
              <a:t>White Oak Town Center</a:t>
            </a:r>
          </a:p>
          <a:p>
            <a:pPr eaLnBrk="1" hangingPunct="1">
              <a:buFont typeface="Arial" charset="0"/>
              <a:buChar char="•"/>
            </a:pPr>
            <a:r>
              <a:rPr lang="en-US" sz="4400" dirty="0"/>
              <a:t>FDA Master Plan Update</a:t>
            </a:r>
          </a:p>
          <a:p>
            <a:pPr eaLnBrk="1" hangingPunct="1">
              <a:buFont typeface="Arial" charset="0"/>
              <a:buChar char="•"/>
            </a:pPr>
            <a:r>
              <a:rPr lang="en-US" sz="4400" dirty="0"/>
              <a:t>Transit improvements</a:t>
            </a:r>
          </a:p>
          <a:p>
            <a:pPr eaLnBrk="1" hangingPunct="1">
              <a:buFont typeface="Arial" charset="0"/>
              <a:buChar char="•"/>
            </a:pPr>
            <a:endParaRPr lang="en-US" sz="4400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0DD978-9901-24BB-CA5A-DE1C1FBC0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pic>
        <p:nvPicPr>
          <p:cNvPr id="1026" name="Picture 2" descr="Home2 Suites by Hilton Silver Spring-Hillandale Updated 2023 Room  Price-Reviews &amp; Deals | Trip.com">
            <a:extLst>
              <a:ext uri="{FF2B5EF4-FFF2-40B4-BE49-F238E27FC236}">
                <a16:creationId xmlns:a16="http://schemas.microsoft.com/office/drawing/2014/main" id="{F17B85C9-9BDF-A4AC-D18B-05832FF7F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747" y="2324100"/>
            <a:ext cx="5335310" cy="366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building, outdoor, apartment building&#10;&#10;Description automatically generated">
            <a:extLst>
              <a:ext uri="{FF2B5EF4-FFF2-40B4-BE49-F238E27FC236}">
                <a16:creationId xmlns:a16="http://schemas.microsoft.com/office/drawing/2014/main" id="{232A1453-80F2-E623-192C-6D1836A74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3907" y="2331720"/>
            <a:ext cx="3668027" cy="3668027"/>
          </a:xfrm>
          <a:prstGeom prst="rect">
            <a:avLst/>
          </a:prstGeom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EE26294-4ECE-C02F-466D-63F4255799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3" t="13020" r="20030" b="51439"/>
          <a:stretch/>
        </p:blipFill>
        <p:spPr>
          <a:xfrm>
            <a:off x="12776628" y="6128081"/>
            <a:ext cx="4763810" cy="3230806"/>
          </a:xfrm>
          <a:prstGeom prst="rect">
            <a:avLst/>
          </a:prstGeom>
        </p:spPr>
      </p:pic>
      <p:pic>
        <p:nvPicPr>
          <p:cNvPr id="13" name="Picture 12" descr="A picture containing text, road, outdoor, bus&#10;&#10;Description automatically generated">
            <a:extLst>
              <a:ext uri="{FF2B5EF4-FFF2-40B4-BE49-F238E27FC236}">
                <a16:creationId xmlns:a16="http://schemas.microsoft.com/office/drawing/2014/main" id="{936A2F55-A8F7-349F-8A7B-4077A474B2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9" t="356" b="4546"/>
          <a:stretch/>
        </p:blipFill>
        <p:spPr>
          <a:xfrm>
            <a:off x="10234862" y="8158038"/>
            <a:ext cx="2413430" cy="1205269"/>
          </a:xfrm>
          <a:prstGeom prst="rect">
            <a:avLst/>
          </a:prstGeom>
        </p:spPr>
      </p:pic>
      <p:pic>
        <p:nvPicPr>
          <p:cNvPr id="19" name="Picture 18" descr="Graphical user interface&#10;&#10;Description automatically generated">
            <a:extLst>
              <a:ext uri="{FF2B5EF4-FFF2-40B4-BE49-F238E27FC236}">
                <a16:creationId xmlns:a16="http://schemas.microsoft.com/office/drawing/2014/main" id="{14F832A8-CDF3-ABF4-88D3-9223204C573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" t="40469" r="55013" b="6031"/>
          <a:stretch/>
        </p:blipFill>
        <p:spPr>
          <a:xfrm>
            <a:off x="10234862" y="6128082"/>
            <a:ext cx="2413429" cy="1923346"/>
          </a:xfrm>
          <a:prstGeom prst="rect">
            <a:avLst/>
          </a:prstGeom>
        </p:spPr>
      </p:pic>
      <p:pic>
        <p:nvPicPr>
          <p:cNvPr id="22" name="Content Placeholder 4">
            <a:extLst>
              <a:ext uri="{FF2B5EF4-FFF2-40B4-BE49-F238E27FC236}">
                <a16:creationId xmlns:a16="http://schemas.microsoft.com/office/drawing/2014/main" id="{69F878A6-A762-84D0-A5D8-FC8968FE2B7B}"/>
              </a:ext>
            </a:extLst>
          </p:cNvPr>
          <p:cNvPicPr/>
          <p:nvPr/>
        </p:nvPicPr>
        <p:blipFill rotWithShape="1">
          <a:blip r:embed="rId8"/>
          <a:srcRect l="55344" t="26864" r="10942" b="9004"/>
          <a:stretch/>
        </p:blipFill>
        <p:spPr bwMode="auto">
          <a:xfrm>
            <a:off x="4424516" y="6139915"/>
            <a:ext cx="5682009" cy="3257397"/>
          </a:xfrm>
          <a:prstGeom prst="rect">
            <a:avLst/>
          </a:prstGeom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4B268B-A357-3CB6-0169-869622DB98F8}"/>
              </a:ext>
            </a:extLst>
          </p:cNvPr>
          <p:cNvSpPr txBox="1"/>
          <p:nvPr/>
        </p:nvSpPr>
        <p:spPr>
          <a:xfrm>
            <a:off x="15588383" y="2486527"/>
            <a:ext cx="2089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198 Patient Rooms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966B9F-EFCC-9559-7135-83389F2A321F}"/>
              </a:ext>
            </a:extLst>
          </p:cNvPr>
          <p:cNvSpPr txBox="1"/>
          <p:nvPr/>
        </p:nvSpPr>
        <p:spPr>
          <a:xfrm>
            <a:off x="4424516" y="8812537"/>
            <a:ext cx="3580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tx2"/>
                </a:solidFill>
              </a:rPr>
              <a:t>±18,000 Employees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09544C-FE94-580A-8FBD-B841FB803A52}"/>
              </a:ext>
            </a:extLst>
          </p:cNvPr>
          <p:cNvSpPr txBox="1"/>
          <p:nvPr/>
        </p:nvSpPr>
        <p:spPr>
          <a:xfrm>
            <a:off x="8620975" y="2486527"/>
            <a:ext cx="22267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100 Rooms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1642E9-E0E0-CE37-2CE5-AE5F0602F399}"/>
              </a:ext>
            </a:extLst>
          </p:cNvPr>
          <p:cNvSpPr txBox="1"/>
          <p:nvPr/>
        </p:nvSpPr>
        <p:spPr>
          <a:xfrm>
            <a:off x="12931786" y="8564536"/>
            <a:ext cx="4040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105,000 sf Commercial</a:t>
            </a:r>
          </a:p>
        </p:txBody>
      </p:sp>
    </p:spTree>
    <p:extLst>
      <p:ext uri="{BB962C8B-B14F-4D97-AF65-F5344CB8AC3E}">
        <p14:creationId xmlns:p14="http://schemas.microsoft.com/office/powerpoint/2010/main" val="277896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333333"/>
      </a:dk1>
      <a:lt1>
        <a:sysClr val="window" lastClr="FFFFFF"/>
      </a:lt1>
      <a:dk2>
        <a:srgbClr val="222222"/>
      </a:dk2>
      <a:lt2>
        <a:srgbClr val="DDDDDD"/>
      </a:lt2>
      <a:accent1>
        <a:srgbClr val="3C90FF"/>
      </a:accent1>
      <a:accent2>
        <a:srgbClr val="E75529"/>
      </a:accent2>
      <a:accent3>
        <a:srgbClr val="79BA00"/>
      </a:accent3>
      <a:accent4>
        <a:srgbClr val="357DDB"/>
      </a:accent4>
      <a:accent5>
        <a:srgbClr val="D95027"/>
      </a:accent5>
      <a:accent6>
        <a:srgbClr val="5A8A00"/>
      </a:accent6>
      <a:hlink>
        <a:srgbClr val="357DDB"/>
      </a:hlink>
      <a:folHlink>
        <a:srgbClr val="2E6DB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92F41368-5C89-405B-A642-65851A2DA001}" vid="{798D8692-D4D7-4C7F-98C9-8A678D7BB98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1.0 planning</Template>
  <TotalTime>6167</TotalTime>
  <Words>913</Words>
  <Application>Microsoft Office PowerPoint</Application>
  <PresentationFormat>Custom</PresentationFormat>
  <Paragraphs>133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Source Sans Pro</vt:lpstr>
      <vt:lpstr>Source Sans Pro Light</vt:lpstr>
      <vt:lpstr>Source Sans Pro Semibold</vt:lpstr>
      <vt:lpstr>Office Theme</vt:lpstr>
      <vt:lpstr>PowerPoint Presentation</vt:lpstr>
      <vt:lpstr>Agenda</vt:lpstr>
      <vt:lpstr>Montgomery Planning – Who We Are</vt:lpstr>
      <vt:lpstr>Montgomery Planning – What We Do</vt:lpstr>
      <vt:lpstr>PowerPoint Presentation</vt:lpstr>
      <vt:lpstr>PowerPoint Presentation</vt:lpstr>
      <vt:lpstr>White Oak Science Gateway</vt:lpstr>
      <vt:lpstr>Master Plan Strategies</vt:lpstr>
      <vt:lpstr>Implementation</vt:lpstr>
      <vt:lpstr>In Progress</vt:lpstr>
      <vt:lpstr>Local Parks</vt:lpstr>
      <vt:lpstr>Questions?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McVary, Jessica</dc:creator>
  <cp:lastModifiedBy>Brett</cp:lastModifiedBy>
  <cp:revision>58</cp:revision>
  <cp:lastPrinted>2017-08-23T20:31:13Z</cp:lastPrinted>
  <dcterms:created xsi:type="dcterms:W3CDTF">2022-06-15T16:45:37Z</dcterms:created>
  <dcterms:modified xsi:type="dcterms:W3CDTF">2023-05-08T16:57:53Z</dcterms:modified>
</cp:coreProperties>
</file>